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comments/comment1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73" r:id="rId1"/>
  </p:sldMasterIdLst>
  <p:sldIdLst>
    <p:sldId id="260" r:id="rId2"/>
    <p:sldId id="262" r:id="rId3"/>
    <p:sldId id="272" r:id="rId4"/>
    <p:sldId id="264" r:id="rId5"/>
    <p:sldId id="266" r:id="rId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Anne Talvacchio" initials="AMT" lastIdx="15" clrIdx="0"/>
  <p:cmAuthor id="1" name="Kevin Gotchet" initials="KG" lastIdx="2" clrIdx="1"/>
  <p:cmAuthor id="2" name="Stephenv" initials="S" lastIdx="0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4701E"/>
    <a:srgbClr val="D74E29"/>
    <a:srgbClr val="CA1C77"/>
    <a:srgbClr val="C532D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6140" autoAdjust="0"/>
  </p:normalViewPr>
  <p:slideViewPr>
    <p:cSldViewPr>
      <p:cViewPr>
        <p:scale>
          <a:sx n="90" d="100"/>
          <a:sy n="90" d="100"/>
        </p:scale>
        <p:origin x="-2136" y="-65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theme" Target="theme/theme1.xml"/><Relationship Id="rId1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printerSettings" Target="printerSettings/printerSettings1.bin"/><Relationship Id="rId8" Type="http://schemas.openxmlformats.org/officeDocument/2006/relationships/commentAuthors" Target="commentAuthors.xml"/><Relationship Id="rId9" Type="http://schemas.openxmlformats.org/officeDocument/2006/relationships/presProps" Target="presProps.xml"/><Relationship Id="rId10" Type="http://schemas.openxmlformats.org/officeDocument/2006/relationships/viewProps" Target="viewProp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14-06-02T22:32:05.017" idx="15">
    <p:pos x="1725" y="1999"/>
    <p:text>Kevin, URL needed to get screenshot</p:text>
  </p:cm>
</p:cmLst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71295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73819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4978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73168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347868"/>
            <a:ext cx="8229600" cy="1143000"/>
          </a:xfrm>
        </p:spPr>
        <p:txBody>
          <a:bodyPr>
            <a:normAutofit/>
          </a:bodyPr>
          <a:lstStyle>
            <a:lvl1pPr>
              <a:tabLst/>
              <a:defRPr sz="3200" b="1" baseline="0">
                <a:latin typeface="Trade Gothic LT Std Extended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56813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222789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23732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9048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04454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94165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103046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777742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4" Type="http://schemas.openxmlformats.org/officeDocument/2006/relationships/image" Target="../media/image1.tiff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Picture 30" descr="Slide_background_new.tif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1369" y="-13252"/>
            <a:ext cx="9141262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44556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0" y="0"/>
            <a:ext cx="9144000" cy="0"/>
          </a:xfrm>
          <a:prstGeom prst="line">
            <a:avLst/>
          </a:prstGeom>
          <a:ln w="38100">
            <a:solidFill>
              <a:srgbClr val="E4701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0" y="333380"/>
            <a:ext cx="9144000" cy="0"/>
          </a:xfrm>
          <a:prstGeom prst="line">
            <a:avLst/>
          </a:prstGeom>
          <a:ln w="254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864704" y="0"/>
            <a:ext cx="7391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>
                <a:solidFill>
                  <a:srgbClr val="455C61"/>
                </a:solidFill>
                <a:latin typeface="Trade Gothic LT Std Cn" pitchFamily="34" charset="0"/>
              </a:rPr>
              <a:t>LESSON 14</a:t>
            </a:r>
            <a:r>
              <a:rPr lang="en-US" sz="1600" b="1" baseline="0" dirty="0" smtClean="0">
                <a:solidFill>
                  <a:srgbClr val="455C61"/>
                </a:solidFill>
                <a:latin typeface="Trade Gothic LT Std Cn" pitchFamily="34" charset="0"/>
              </a:rPr>
              <a:t>   </a:t>
            </a:r>
            <a:r>
              <a:rPr lang="en-US" sz="1600" b="1" kern="1200" baseline="0" dirty="0" smtClean="0">
                <a:solidFill>
                  <a:srgbClr val="E4701E"/>
                </a:solidFill>
                <a:latin typeface="Trade Gothic LT Std Cn" pitchFamily="34" charset="0"/>
                <a:ea typeface="+mn-ea"/>
                <a:cs typeface="+mn-cs"/>
              </a:rPr>
              <a:t>INCOME DISTRIBUTION</a:t>
            </a:r>
            <a:endParaRPr lang="en-GB" sz="1600" b="1" dirty="0">
              <a:solidFill>
                <a:srgbClr val="E4701E"/>
              </a:solidFill>
              <a:latin typeface="Trade Gothic LT Std Cn" pitchFamily="34" charset="0"/>
            </a:endParaRPr>
          </a:p>
        </p:txBody>
      </p:sp>
      <p:sp>
        <p:nvSpPr>
          <p:cNvPr id="14" name="Chord 13"/>
          <p:cNvSpPr/>
          <p:nvPr/>
        </p:nvSpPr>
        <p:spPr>
          <a:xfrm rot="6752595">
            <a:off x="3837038" y="5993156"/>
            <a:ext cx="1483244" cy="1514991"/>
          </a:xfrm>
          <a:prstGeom prst="chord">
            <a:avLst>
              <a:gd name="adj1" fmla="val 3996300"/>
              <a:gd name="adj2" fmla="val 14842206"/>
            </a:avLst>
          </a:prstGeom>
          <a:solidFill>
            <a:srgbClr val="E4701E"/>
          </a:solidFill>
          <a:ln>
            <a:solidFill>
              <a:srgbClr val="E4701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TextBox 15"/>
          <p:cNvSpPr txBox="1"/>
          <p:nvPr/>
        </p:nvSpPr>
        <p:spPr>
          <a:xfrm>
            <a:off x="4114800" y="6149008"/>
            <a:ext cx="9144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000" b="1" dirty="0" smtClean="0">
                <a:solidFill>
                  <a:schemeClr val="bg1"/>
                </a:solidFill>
                <a:latin typeface="Trade Gothic LT Std" pitchFamily="34" charset="0"/>
              </a:rPr>
              <a:t>14-</a:t>
            </a:r>
            <a:fld id="{BF3E2D1B-3FFF-45CB-8648-E0CD14D04F0D}" type="slidenum">
              <a:rPr lang="en-GB" sz="1000" b="1" smtClean="0">
                <a:solidFill>
                  <a:schemeClr val="bg1"/>
                </a:solidFill>
                <a:latin typeface="Trade Gothic LT Std" pitchFamily="34" charset="0"/>
              </a:rPr>
              <a:pPr algn="ctr"/>
              <a:t>‹#›</a:t>
            </a:fld>
            <a:endParaRPr lang="en-GB" sz="1000" b="1" dirty="0">
              <a:solidFill>
                <a:schemeClr val="bg1"/>
              </a:solidFill>
              <a:latin typeface="Trade Gothic LT Std" pitchFamily="34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-39757" y="6477000"/>
            <a:ext cx="9197009" cy="381000"/>
          </a:xfrm>
          <a:prstGeom prst="rect">
            <a:avLst/>
          </a:prstGeom>
          <a:solidFill>
            <a:srgbClr val="E4701E"/>
          </a:solidFill>
          <a:ln w="31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9" name="TextBox 28"/>
          <p:cNvSpPr txBox="1"/>
          <p:nvPr/>
        </p:nvSpPr>
        <p:spPr>
          <a:xfrm>
            <a:off x="1172816" y="6576392"/>
            <a:ext cx="67818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 b="1" dirty="0" smtClean="0">
                <a:solidFill>
                  <a:schemeClr val="bg1"/>
                </a:solidFill>
                <a:latin typeface="Trade Gothic LT Std" pitchFamily="34" charset="0"/>
              </a:rPr>
              <a:t>HIGH SCHOOL ECONOMICS</a:t>
            </a:r>
            <a:r>
              <a:rPr lang="en-US" sz="1000" b="1" baseline="0" dirty="0" smtClean="0">
                <a:solidFill>
                  <a:schemeClr val="bg1"/>
                </a:solidFill>
                <a:latin typeface="Trade Gothic LT Std" pitchFamily="34" charset="0"/>
              </a:rPr>
              <a:t> 3</a:t>
            </a:r>
            <a:r>
              <a:rPr lang="en-US" sz="800" b="1" baseline="0" dirty="0" smtClean="0">
                <a:solidFill>
                  <a:schemeClr val="bg1"/>
                </a:solidFill>
                <a:latin typeface="Trade Gothic LT Std" pitchFamily="34" charset="0"/>
              </a:rPr>
              <a:t>RD</a:t>
            </a:r>
            <a:r>
              <a:rPr lang="en-US" sz="1000" b="1" baseline="0" dirty="0" smtClean="0">
                <a:solidFill>
                  <a:schemeClr val="bg1"/>
                </a:solidFill>
                <a:latin typeface="Trade Gothic LT Std" pitchFamily="34" charset="0"/>
              </a:rPr>
              <a:t> EDITION </a:t>
            </a:r>
            <a:r>
              <a:rPr lang="en-US" sz="1000" b="1" dirty="0" smtClean="0">
                <a:solidFill>
                  <a:schemeClr val="bg1"/>
                </a:solidFill>
                <a:latin typeface="Trade Gothic LT Std" pitchFamily="34" charset="0"/>
              </a:rPr>
              <a:t>© COUNCIL FOR ECONOMIC EDUCATION, NEW YORK, NY</a:t>
            </a:r>
            <a:endParaRPr lang="en-GB" sz="1000" b="1" dirty="0">
              <a:latin typeface="Trade Gothic LT St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32949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3600" b="1" kern="1200" cap="all" spc="0" baseline="0">
          <a:solidFill>
            <a:schemeClr val="tx1"/>
          </a:solidFill>
          <a:latin typeface="Trade Gothic LT Std Extended" pitchFamily="34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Trade Gothic LT Std Cn" pitchFamily="34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Trade Gothic LT Std Cn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Trade Gothic LT Std Cn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Trade Gothic LT Std Cn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Trade Gothic LT Std Cn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Relationship Id="rId3" Type="http://schemas.openxmlformats.org/officeDocument/2006/relationships/comments" Target="../comments/commen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5968"/>
            <a:ext cx="8229600" cy="795132"/>
          </a:xfrm>
        </p:spPr>
        <p:txBody>
          <a:bodyPr>
            <a:normAutofit/>
          </a:bodyPr>
          <a:lstStyle/>
          <a:p>
            <a:r>
              <a:rPr lang="en-US" sz="3600" cap="none" dirty="0" smtClean="0"/>
              <a:t>Household Income Activity</a:t>
            </a:r>
            <a:endParaRPr lang="en-US" sz="3600" cap="non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571999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US" sz="2400" dirty="0" smtClean="0"/>
              <a:t>1. Rank the household incomes from the lowest to the highest. </a:t>
            </a:r>
          </a:p>
          <a:p>
            <a:pPr>
              <a:buNone/>
            </a:pPr>
            <a:r>
              <a:rPr lang="en-US" sz="2400" dirty="0" smtClean="0"/>
              <a:t>2. Determine the aggregate (total) income for the country.</a:t>
            </a:r>
          </a:p>
          <a:p>
            <a:pPr>
              <a:buNone/>
            </a:pPr>
            <a:r>
              <a:rPr lang="en-US" sz="2400" dirty="0" smtClean="0"/>
              <a:t>3. Determine the median and the mean income for the country.</a:t>
            </a:r>
          </a:p>
          <a:p>
            <a:pPr>
              <a:buNone/>
            </a:pPr>
            <a:r>
              <a:rPr lang="en-US" sz="2400" dirty="0" smtClean="0"/>
              <a:t>4. Divide the households into five equal groups.</a:t>
            </a:r>
          </a:p>
          <a:p>
            <a:pPr>
              <a:buNone/>
            </a:pPr>
            <a:r>
              <a:rPr lang="en-US" sz="2400" dirty="0" smtClean="0"/>
              <a:t>5. Determine the aggregate income for each group.</a:t>
            </a:r>
          </a:p>
          <a:p>
            <a:pPr lvl="0">
              <a:buNone/>
            </a:pPr>
            <a:r>
              <a:rPr lang="en-US" sz="2400" dirty="0" smtClean="0"/>
              <a:t>6. Determine the percent of income each group has of the aggregate or total income.  (Divide the aggregate income of each group by the overall aggregate income of all households.)</a:t>
            </a:r>
          </a:p>
        </p:txBody>
      </p:sp>
    </p:spTree>
    <p:extLst>
      <p:ext uri="{BB962C8B-B14F-4D97-AF65-F5344CB8AC3E}">
        <p14:creationId xmlns:p14="http://schemas.microsoft.com/office/powerpoint/2010/main" val="373719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349468"/>
            <a:ext cx="8229600" cy="914400"/>
          </a:xfrm>
        </p:spPr>
        <p:txBody>
          <a:bodyPr>
            <a:noAutofit/>
          </a:bodyPr>
          <a:lstStyle/>
          <a:p>
            <a:r>
              <a:rPr lang="en-US" sz="3600" cap="none" dirty="0" smtClean="0"/>
              <a:t>Household Distribution of Income</a:t>
            </a:r>
            <a:endParaRPr lang="en-US" sz="3600" cap="none" dirty="0"/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7077771"/>
              </p:ext>
            </p:extLst>
          </p:nvPr>
        </p:nvGraphicFramePr>
        <p:xfrm>
          <a:off x="457200" y="1600200"/>
          <a:ext cx="8229600" cy="389629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743200"/>
                <a:gridCol w="2743200"/>
                <a:gridCol w="2743200"/>
              </a:tblGrid>
              <a:tr h="490671">
                <a:tc gridSpan="3"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bg1"/>
                          </a:solidFill>
                        </a:rPr>
                        <a:t>Fictitious</a:t>
                      </a:r>
                      <a:r>
                        <a:rPr lang="en-US" sz="2000" b="1" baseline="0" dirty="0" smtClean="0">
                          <a:solidFill>
                            <a:schemeClr val="bg1"/>
                          </a:solidFill>
                        </a:rPr>
                        <a:t> Country</a:t>
                      </a:r>
                      <a:endParaRPr lang="en-US" sz="20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701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459218">
                <a:tc gridSpan="3">
                  <a:txBody>
                    <a:bodyPr/>
                    <a:lstStyle/>
                    <a:p>
                      <a:r>
                        <a:rPr lang="en-US" dirty="0" smtClean="0"/>
                        <a:t>Aggregate</a:t>
                      </a:r>
                      <a:r>
                        <a:rPr lang="en-US" baseline="0" dirty="0" smtClean="0"/>
                        <a:t> (total)</a:t>
                      </a:r>
                      <a:r>
                        <a:rPr lang="en-US" dirty="0" smtClean="0"/>
                        <a:t> household</a:t>
                      </a:r>
                      <a:r>
                        <a:rPr lang="en-US" baseline="0" dirty="0" smtClean="0"/>
                        <a:t> income =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701E">
                        <a:alpha val="75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650311">
                <a:tc>
                  <a:txBody>
                    <a:bodyPr/>
                    <a:lstStyle/>
                    <a:p>
                      <a:r>
                        <a:rPr lang="en-US" dirty="0" smtClean="0"/>
                        <a:t>Ranking of Household</a:t>
                      </a:r>
                      <a:r>
                        <a:rPr lang="en-US" baseline="0" dirty="0" smtClean="0"/>
                        <a:t> Groups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701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Aggregate Income by Group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701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Percent Distribution of </a:t>
                      </a:r>
                    </a:p>
                    <a:p>
                      <a:pPr algn="ctr"/>
                      <a:r>
                        <a:rPr lang="en-US" dirty="0" smtClean="0"/>
                        <a:t>Aggregate</a:t>
                      </a:r>
                      <a:r>
                        <a:rPr lang="en-US" baseline="0" dirty="0" smtClean="0"/>
                        <a:t> Income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701E"/>
                    </a:solidFill>
                  </a:tcPr>
                </a:tc>
              </a:tr>
              <a:tr h="459218">
                <a:tc>
                  <a:txBody>
                    <a:bodyPr/>
                    <a:lstStyle/>
                    <a:p>
                      <a:r>
                        <a:rPr lang="en-US" dirty="0" smtClean="0"/>
                        <a:t>Lowest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701E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701E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701E">
                        <a:alpha val="40000"/>
                      </a:srgbClr>
                    </a:solidFill>
                  </a:tcPr>
                </a:tc>
              </a:tr>
              <a:tr h="459218">
                <a:tc>
                  <a:txBody>
                    <a:bodyPr/>
                    <a:lstStyle/>
                    <a:p>
                      <a:r>
                        <a:rPr lang="en-US" dirty="0" smtClean="0"/>
                        <a:t>Second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701E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701E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701E">
                        <a:alpha val="60000"/>
                      </a:srgbClr>
                    </a:solidFill>
                  </a:tcPr>
                </a:tc>
              </a:tr>
              <a:tr h="459218">
                <a:tc>
                  <a:txBody>
                    <a:bodyPr/>
                    <a:lstStyle/>
                    <a:p>
                      <a:r>
                        <a:rPr lang="en-US" dirty="0" smtClean="0"/>
                        <a:t>Third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701E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701E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701E">
                        <a:alpha val="40000"/>
                      </a:srgbClr>
                    </a:solidFill>
                  </a:tcPr>
                </a:tc>
              </a:tr>
              <a:tr h="459218">
                <a:tc>
                  <a:txBody>
                    <a:bodyPr/>
                    <a:lstStyle/>
                    <a:p>
                      <a:r>
                        <a:rPr lang="en-US" dirty="0" smtClean="0"/>
                        <a:t>Fourth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701E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701E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701E">
                        <a:alpha val="60000"/>
                      </a:srgbClr>
                    </a:solidFill>
                  </a:tcPr>
                </a:tc>
              </a:tr>
              <a:tr h="459218">
                <a:tc>
                  <a:txBody>
                    <a:bodyPr/>
                    <a:lstStyle/>
                    <a:p>
                      <a:r>
                        <a:rPr lang="en-US" dirty="0" smtClean="0"/>
                        <a:t>Highest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701E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701E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701E">
                        <a:alpha val="40000"/>
                      </a:srgb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208749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86102"/>
            <a:ext cx="8229600" cy="1143000"/>
          </a:xfrm>
        </p:spPr>
        <p:txBody>
          <a:bodyPr>
            <a:noAutofit/>
          </a:bodyPr>
          <a:lstStyle/>
          <a:p>
            <a:r>
              <a:rPr lang="en-US" sz="3600" cap="none" dirty="0" smtClean="0"/>
              <a:t> Mean Household Income (in dollars) Received by Quintiles</a:t>
            </a:r>
            <a:endParaRPr lang="en-US" sz="3600" cap="none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381000" y="2362200"/>
          <a:ext cx="8382000" cy="2494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38200"/>
                <a:gridCol w="1600200"/>
                <a:gridCol w="1676400"/>
                <a:gridCol w="1371600"/>
                <a:gridCol w="1371600"/>
                <a:gridCol w="1524000"/>
              </a:tblGrid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/>
                        <a:t>Year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701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Lowest Quintile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701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Second</a:t>
                      </a:r>
                      <a:r>
                        <a:rPr lang="en-US" baseline="0" dirty="0" smtClean="0"/>
                        <a:t> Quintile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701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Third Quintile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701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Fourth Quintile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701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Highest Quintile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701E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b="1" dirty="0" smtClean="0"/>
                        <a:t>1970</a:t>
                      </a:r>
                      <a:endParaRPr lang="en-US" b="1" dirty="0"/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701E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10,512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701E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28,475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701E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45,852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701E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64,633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701E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114,421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701E">
                        <a:alpha val="60000"/>
                      </a:srgb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b="1" dirty="0" smtClean="0"/>
                        <a:t>1980</a:t>
                      </a:r>
                      <a:endParaRPr lang="en-US" b="1" dirty="0"/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701E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11,435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701E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28,459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701E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46,961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701E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69,186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701E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123,358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701E">
                        <a:alpha val="40000"/>
                      </a:srgb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b="1" dirty="0" smtClean="0"/>
                        <a:t>1990</a:t>
                      </a:r>
                      <a:endParaRPr lang="en-US" b="1" dirty="0"/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701E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12,204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701E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30,706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701E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50,718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701E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76,468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701E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148,397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701E">
                        <a:alpha val="60000"/>
                      </a:srgb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b="1" dirty="0" smtClean="0"/>
                        <a:t>2000</a:t>
                      </a:r>
                      <a:endParaRPr lang="en-US" b="1" dirty="0"/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701E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13,543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701E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33,815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701E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56,311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701E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87,537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701E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189,692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701E">
                        <a:alpha val="40000"/>
                      </a:srgb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b="1" dirty="0" smtClean="0"/>
                        <a:t>2010</a:t>
                      </a:r>
                      <a:endParaRPr lang="en-US" b="1" dirty="0"/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701E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11,578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701E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30,047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701E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51,777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701E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83,065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701E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178,384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701E">
                        <a:alpha val="60000"/>
                      </a:srgb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88732"/>
            <a:ext cx="8229600" cy="1143000"/>
          </a:xfrm>
        </p:spPr>
        <p:txBody>
          <a:bodyPr>
            <a:noAutofit/>
          </a:bodyPr>
          <a:lstStyle/>
          <a:p>
            <a:r>
              <a:rPr lang="en-US" sz="3600" cap="none" dirty="0" smtClean="0"/>
              <a:t>Share of Aggregate Income </a:t>
            </a:r>
            <a:br>
              <a:rPr lang="en-US" sz="3600" cap="none" dirty="0" smtClean="0"/>
            </a:br>
            <a:r>
              <a:rPr lang="en-US" sz="3600" cap="none" dirty="0" smtClean="0"/>
              <a:t>Received by Quintiles</a:t>
            </a:r>
            <a:endParaRPr lang="en-US" sz="3600" cap="none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2541320"/>
              </p:ext>
            </p:extLst>
          </p:nvPr>
        </p:nvGraphicFramePr>
        <p:xfrm>
          <a:off x="457200" y="2057400"/>
          <a:ext cx="8229600" cy="28956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066800"/>
                <a:gridCol w="1676400"/>
                <a:gridCol w="1371600"/>
                <a:gridCol w="1371600"/>
                <a:gridCol w="1371600"/>
                <a:gridCol w="1371600"/>
              </a:tblGrid>
              <a:tr h="370840">
                <a:tc rowSpan="2"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chemeClr val="bg1"/>
                          </a:solidFill>
                        </a:rPr>
                        <a:t>Year</a:t>
                      </a:r>
                      <a:endParaRPr lang="en-US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701E"/>
                    </a:solidFill>
                  </a:tcPr>
                </a:tc>
                <a:tc gridSpan="5"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bg1"/>
                          </a:solidFill>
                        </a:rPr>
                        <a:t>Percent Distribution</a:t>
                      </a:r>
                      <a:r>
                        <a:rPr lang="en-US" b="1" baseline="0" dirty="0" smtClean="0">
                          <a:solidFill>
                            <a:schemeClr val="bg1"/>
                          </a:solidFill>
                        </a:rPr>
                        <a:t> of Aggregate Income</a:t>
                      </a:r>
                      <a:endParaRPr lang="en-US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701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0840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baseline="0" dirty="0" smtClean="0">
                          <a:solidFill>
                            <a:schemeClr val="bg1"/>
                          </a:solidFill>
                        </a:rPr>
                        <a:t>Lowest Quintile</a:t>
                      </a:r>
                      <a:endParaRPr lang="en-US" b="1" baseline="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701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baseline="0" dirty="0" smtClean="0">
                          <a:solidFill>
                            <a:schemeClr val="bg1"/>
                          </a:solidFill>
                        </a:rPr>
                        <a:t>Second Quintile</a:t>
                      </a:r>
                      <a:endParaRPr lang="en-US" b="1" baseline="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701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baseline="0" dirty="0" smtClean="0">
                          <a:solidFill>
                            <a:schemeClr val="bg1"/>
                          </a:solidFill>
                        </a:rPr>
                        <a:t>Third Quintile</a:t>
                      </a:r>
                      <a:endParaRPr lang="en-US" b="1" baseline="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701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baseline="0" dirty="0" smtClean="0">
                          <a:solidFill>
                            <a:schemeClr val="bg1"/>
                          </a:solidFill>
                        </a:rPr>
                        <a:t>Fourth Quintile</a:t>
                      </a:r>
                      <a:endParaRPr lang="en-US" b="1" baseline="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701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baseline="0" dirty="0" smtClean="0">
                          <a:solidFill>
                            <a:schemeClr val="bg1"/>
                          </a:solidFill>
                        </a:rPr>
                        <a:t>Highest Quintile</a:t>
                      </a:r>
                      <a:endParaRPr lang="en-US" b="1" baseline="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701E"/>
                    </a:solidFill>
                  </a:tcPr>
                </a:tc>
              </a:tr>
              <a:tr h="401320">
                <a:tc>
                  <a:txBody>
                    <a:bodyPr/>
                    <a:lstStyle/>
                    <a:p>
                      <a:r>
                        <a:rPr lang="en-US" b="1" dirty="0" smtClean="0"/>
                        <a:t>1970</a:t>
                      </a:r>
                      <a:endParaRPr lang="en-US" b="1" dirty="0"/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701E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4.1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701E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10.8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701E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17.4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701E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24.5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701E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43.3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701E">
                        <a:alpha val="60000"/>
                      </a:srgb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 smtClean="0"/>
                        <a:t>1980</a:t>
                      </a:r>
                      <a:endParaRPr lang="en-US" b="1" dirty="0"/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701E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4.2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701E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10.2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701E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16.8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701E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24.7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701E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44.1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701E">
                        <a:alpha val="40000"/>
                      </a:srgb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 smtClean="0"/>
                        <a:t>1990</a:t>
                      </a:r>
                      <a:endParaRPr lang="en-US" b="1" dirty="0"/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701E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3.8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701E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9.6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701E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15.9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701E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24.0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701E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46.6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701E">
                        <a:alpha val="60000"/>
                      </a:srgb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 smtClean="0"/>
                        <a:t>2000</a:t>
                      </a:r>
                      <a:endParaRPr lang="en-US" b="1" dirty="0"/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701E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3.6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701E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8.9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701E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14.8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701E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23.0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701E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49.8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701E">
                        <a:alpha val="40000"/>
                      </a:srgb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1" smtClean="0"/>
                        <a:t>2010</a:t>
                      </a:r>
                      <a:endParaRPr lang="en-US" b="1" dirty="0"/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701E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3.3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701E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8.5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701E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14.6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701E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23.4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701E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50.3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701E">
                        <a:alpha val="60000"/>
                      </a:srgbClr>
                    </a:solidFill>
                  </a:tcPr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143000" y="5029200"/>
            <a:ext cx="7467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Source: U.S. Census Bureau, Statistical Abstract of the United States: 2012 (131st edition) Washington, DC, 2011; http://www.census.gov/compendia/statab/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41726183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458200" cy="1524000"/>
          </a:xfrm>
        </p:spPr>
        <p:txBody>
          <a:bodyPr>
            <a:noAutofit/>
          </a:bodyPr>
          <a:lstStyle/>
          <a:p>
            <a:r>
              <a:rPr lang="en-US" sz="2400" cap="none" dirty="0" smtClean="0"/>
              <a:t>Average Earnings of Full-time, Year-round Workers as a Proportion of the Average Earnings of High School Graduates by Educational Attainment: 1975 to 2013</a:t>
            </a:r>
            <a:r>
              <a:rPr lang="en-GB" sz="2400" dirty="0" smtClean="0"/>
              <a:t/>
            </a:r>
            <a:br>
              <a:rPr lang="en-GB" sz="2400" dirty="0" smtClean="0"/>
            </a:b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sz="1000" dirty="0" smtClean="0"/>
          </a:p>
          <a:p>
            <a:endParaRPr lang="en-US" sz="1000" dirty="0"/>
          </a:p>
          <a:p>
            <a:endParaRPr lang="en-US" sz="1000" dirty="0" smtClean="0"/>
          </a:p>
        </p:txBody>
      </p:sp>
      <p:grpSp>
        <p:nvGrpSpPr>
          <p:cNvPr id="8" name="Group 7"/>
          <p:cNvGrpSpPr/>
          <p:nvPr/>
        </p:nvGrpSpPr>
        <p:grpSpPr>
          <a:xfrm>
            <a:off x="1676400" y="1981200"/>
            <a:ext cx="5867400" cy="4191000"/>
            <a:chOff x="1676400" y="1981200"/>
            <a:chExt cx="5867400" cy="4191000"/>
          </a:xfrm>
        </p:grpSpPr>
        <p:pic>
          <p:nvPicPr>
            <p:cNvPr id="4" name="Picture 3" descr="http://www.census.gov/hhes/socdemo/education/data/cps/historical/fig10.jpg"/>
            <p:cNvPicPr/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676400" y="1981200"/>
              <a:ext cx="5867400" cy="4191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" name="TextBox 6"/>
            <p:cNvSpPr txBox="1"/>
            <p:nvPr/>
          </p:nvSpPr>
          <p:spPr>
            <a:xfrm>
              <a:off x="3352800" y="3048000"/>
              <a:ext cx="1905000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6000" dirty="0" smtClean="0"/>
                <a:t>FPO</a:t>
              </a:r>
              <a:endParaRPr lang="en-GB" sz="6000" dirty="0"/>
            </a:p>
          </p:txBody>
        </p:sp>
      </p:grpSp>
    </p:spTree>
    <p:extLst>
      <p:ext uri="{BB962C8B-B14F-4D97-AF65-F5344CB8AC3E}">
        <p14:creationId xmlns:p14="http://schemas.microsoft.com/office/powerpoint/2010/main" val="21040625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1_HSE_Lesson01_ms-comp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EE-Economics">
      <a:majorFont>
        <a:latin typeface="Trade Gothic LT Std Extended"/>
        <a:ea typeface=""/>
        <a:cs typeface=""/>
      </a:majorFont>
      <a:minorFont>
        <a:latin typeface="Trade Gothic LT Std C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2347</TotalTime>
  <Words>295</Words>
  <Application>Microsoft Macintosh PowerPoint</Application>
  <PresentationFormat>On-screen Show (4:3)</PresentationFormat>
  <Paragraphs>98</Paragraphs>
  <Slides>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1_HSE_Lesson01_ms-comp</vt:lpstr>
      <vt:lpstr>Household Income Activity</vt:lpstr>
      <vt:lpstr>Household Distribution of Income</vt:lpstr>
      <vt:lpstr> Mean Household Income (in dollars) Received by Quintiles</vt:lpstr>
      <vt:lpstr>Share of Aggregate Income  Received by Quintiles</vt:lpstr>
      <vt:lpstr>Average Earnings of Full-time, Year-round Workers as a Proportion of the Average Earnings of High School Graduates by Educational Attainment: 1975 to 2013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Specht, Paul Joseph</dc:creator>
  <cp:lastModifiedBy>Kevin Gotchet</cp:lastModifiedBy>
  <cp:revision>116</cp:revision>
  <dcterms:created xsi:type="dcterms:W3CDTF">2014-03-12T22:37:09Z</dcterms:created>
  <dcterms:modified xsi:type="dcterms:W3CDTF">2014-08-05T12:58:41Z</dcterms:modified>
</cp:coreProperties>
</file>