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7" r:id="rId2"/>
    <p:sldId id="257" r:id="rId3"/>
    <p:sldId id="258" r:id="rId4"/>
    <p:sldId id="259" r:id="rId5"/>
    <p:sldId id="260" r:id="rId6"/>
    <p:sldId id="261" r:id="rId7"/>
    <p:sldId id="264" r:id="rId8"/>
    <p:sldId id="263" r:id="rId9"/>
    <p:sldId id="265" r:id="rId10"/>
    <p:sldId id="266"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Talvacchio" initials="AMT" lastIdx="27" clrIdx="0"/>
  <p:cmAuthor id="1" name="Kevin Gotchet" initials="KG" lastIdx="5" clrIdx="1"/>
  <p:cmAuthor id="2" name="Stephenv" initials="S" lastIdx="4"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01" autoAdjust="0"/>
    <p:restoredTop sz="94660"/>
  </p:normalViewPr>
  <p:slideViewPr>
    <p:cSldViewPr>
      <p:cViewPr varScale="1">
        <p:scale>
          <a:sx n="71" d="100"/>
          <a:sy n="71" d="100"/>
        </p:scale>
        <p:origin x="-37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lt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2CA0F61C-88E6-4433-A625-A3FC7781D9AF}" type="slidenum">
              <a:rPr lang="en-US"/>
              <a:pPr/>
              <a:t>‹#›</a:t>
            </a:fld>
            <a:endParaRPr lang="en-US"/>
          </a:p>
        </p:txBody>
      </p:sp>
    </p:spTree>
    <p:extLst>
      <p:ext uri="{BB962C8B-B14F-4D97-AF65-F5344CB8AC3E}">
        <p14:creationId xmlns:p14="http://schemas.microsoft.com/office/powerpoint/2010/main" xmlns="" val="1148955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7C40EFA-297F-40CA-A9EE-E3E27A5013E4}" type="slidenum">
              <a:rPr lang="en-US" sz="1200"/>
              <a:pPr eaLnBrk="1" hangingPunct="1"/>
              <a:t>2</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rPr>
              <a:t>This is NOT the final graphic, but it should look like this. The people in the circles should be different from one another but not necessarily recognizable as one type of worker or consumer.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E6C29A3-AF53-415E-8846-89FFCDD851D9}" type="slidenum">
              <a:rPr lang="en-US" sz="1200"/>
              <a:pPr eaLnBrk="1" hangingPunct="1"/>
              <a:t>5</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This is NOT the final graphic, but it should look like this. On this one, we probably want to end the cycle after the movie theatre employee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EA7BAB0-C8BB-4B32-A335-CF1DA717D446}" type="slidenum">
              <a:rPr lang="en-US" sz="1200"/>
              <a:pPr eaLnBrk="1" hangingPunct="1"/>
              <a:t>6</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This is NOT the final graphic, but it should look like this. The people in the circles should be different from one another but not necessarily recognizable as one type of worker or consumer. The Xd out circles should be removed.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This chain reaction should end after the restaurant owner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208712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46738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749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67731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7868"/>
            <a:ext cx="8229600" cy="1143000"/>
          </a:xfrm>
        </p:spPr>
        <p:txBody>
          <a:bodyPr>
            <a:normAutofit/>
          </a:bodyPr>
          <a:lstStyle>
            <a:lvl1pPr>
              <a:tabLst/>
              <a:defRPr sz="3200" b="1" baseline="0">
                <a:latin typeface="Trade Gothic LT Std Extended"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43568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252227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9237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990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120044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9416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810304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87777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1" name="Picture 30" descr="Slide_background_new.tif"/>
          <p:cNvPicPr>
            <a:picLocks noChangeAspect="1"/>
          </p:cNvPicPr>
          <p:nvPr/>
        </p:nvPicPr>
        <p:blipFill>
          <a:blip r:embed="rId14" cstate="print"/>
          <a:stretch>
            <a:fillRect/>
          </a:stretch>
        </p:blipFill>
        <p:spPr>
          <a:xfrm>
            <a:off x="1369" y="-13252"/>
            <a:ext cx="9141262" cy="6858000"/>
          </a:xfrm>
          <a:prstGeom prst="rect">
            <a:avLst/>
          </a:prstGeom>
        </p:spPr>
      </p:pic>
      <p:sp>
        <p:nvSpPr>
          <p:cNvPr id="2" name="Title Placeholder 1"/>
          <p:cNvSpPr>
            <a:spLocks noGrp="1"/>
          </p:cNvSpPr>
          <p:nvPr>
            <p:ph type="title"/>
          </p:nvPr>
        </p:nvSpPr>
        <p:spPr>
          <a:xfrm>
            <a:off x="457200" y="344556"/>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p:nvCxnSpPr>
        <p:spPr>
          <a:xfrm>
            <a:off x="0" y="0"/>
            <a:ext cx="9144000" cy="0"/>
          </a:xfrm>
          <a:prstGeom prst="line">
            <a:avLst/>
          </a:prstGeom>
          <a:ln w="38100">
            <a:solidFill>
              <a:srgbClr val="E4701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333380"/>
            <a:ext cx="91440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64704" y="0"/>
            <a:ext cx="7391400" cy="338554"/>
          </a:xfrm>
          <a:prstGeom prst="rect">
            <a:avLst/>
          </a:prstGeom>
          <a:noFill/>
        </p:spPr>
        <p:txBody>
          <a:bodyPr wrap="square" rtlCol="0">
            <a:spAutoFit/>
          </a:bodyPr>
          <a:lstStyle/>
          <a:p>
            <a:pPr algn="ctr"/>
            <a:r>
              <a:rPr lang="en-US" sz="1600" b="1" dirty="0" smtClean="0">
                <a:solidFill>
                  <a:srgbClr val="455C61"/>
                </a:solidFill>
                <a:latin typeface="Trade Gothic LT Std Cn" pitchFamily="34" charset="0"/>
              </a:rPr>
              <a:t>LESSON 21</a:t>
            </a:r>
            <a:r>
              <a:rPr lang="en-US" sz="1600" b="1" baseline="0" dirty="0" smtClean="0">
                <a:solidFill>
                  <a:srgbClr val="455C61"/>
                </a:solidFill>
                <a:latin typeface="Trade Gothic LT Std Cn" pitchFamily="34" charset="0"/>
              </a:rPr>
              <a:t>   </a:t>
            </a:r>
            <a:r>
              <a:rPr lang="en-US" sz="1600" b="1" kern="1200" baseline="0" dirty="0" smtClean="0">
                <a:solidFill>
                  <a:srgbClr val="E4701E"/>
                </a:solidFill>
                <a:latin typeface="Trade Gothic LT Std Cn" pitchFamily="34" charset="0"/>
                <a:ea typeface="+mn-ea"/>
                <a:cs typeface="+mn-cs"/>
              </a:rPr>
              <a:t>FISCAL POLICY: THE MULTIPLIER EFFECT</a:t>
            </a:r>
            <a:endParaRPr lang="en-GB" sz="1600" b="1" dirty="0">
              <a:solidFill>
                <a:srgbClr val="E4701E"/>
              </a:solidFill>
              <a:latin typeface="Trade Gothic LT Std Cn" pitchFamily="34" charset="0"/>
            </a:endParaRPr>
          </a:p>
        </p:txBody>
      </p:sp>
      <p:sp>
        <p:nvSpPr>
          <p:cNvPr id="14" name="Chord 13"/>
          <p:cNvSpPr/>
          <p:nvPr/>
        </p:nvSpPr>
        <p:spPr>
          <a:xfrm rot="6752595">
            <a:off x="3837038" y="5993156"/>
            <a:ext cx="1483244" cy="1514991"/>
          </a:xfrm>
          <a:prstGeom prst="chord">
            <a:avLst>
              <a:gd name="adj1" fmla="val 3996300"/>
              <a:gd name="adj2" fmla="val 14842206"/>
            </a:avLst>
          </a:prstGeom>
          <a:solidFill>
            <a:srgbClr val="E4701E"/>
          </a:solidFill>
          <a:ln>
            <a:solidFill>
              <a:srgbClr val="E47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4114800" y="6149008"/>
            <a:ext cx="914400" cy="246221"/>
          </a:xfrm>
          <a:prstGeom prst="rect">
            <a:avLst/>
          </a:prstGeom>
          <a:noFill/>
        </p:spPr>
        <p:txBody>
          <a:bodyPr wrap="square" rtlCol="0">
            <a:spAutoFit/>
          </a:bodyPr>
          <a:lstStyle/>
          <a:p>
            <a:pPr algn="ctr"/>
            <a:r>
              <a:rPr lang="en-GB" sz="1000" b="1" dirty="0" smtClean="0">
                <a:solidFill>
                  <a:schemeClr val="bg1"/>
                </a:solidFill>
                <a:latin typeface="Trade Gothic LT Std" pitchFamily="34" charset="0"/>
              </a:rPr>
              <a:t>21-</a:t>
            </a:r>
            <a:fld id="{BF3E2D1B-3FFF-45CB-8648-E0CD14D04F0D}" type="slidenum">
              <a:rPr lang="en-GB" sz="1000" b="1" smtClean="0">
                <a:solidFill>
                  <a:schemeClr val="bg1"/>
                </a:solidFill>
                <a:latin typeface="Trade Gothic LT Std" pitchFamily="34" charset="0"/>
              </a:rPr>
              <a:pPr algn="ctr"/>
              <a:t>‹#›</a:t>
            </a:fld>
            <a:endParaRPr lang="en-GB" sz="1000" b="1" dirty="0">
              <a:solidFill>
                <a:schemeClr val="bg1"/>
              </a:solidFill>
              <a:latin typeface="Trade Gothic LT Std" pitchFamily="34" charset="0"/>
            </a:endParaRPr>
          </a:p>
        </p:txBody>
      </p:sp>
      <p:sp>
        <p:nvSpPr>
          <p:cNvPr id="22" name="Rectangle 21"/>
          <p:cNvSpPr/>
          <p:nvPr/>
        </p:nvSpPr>
        <p:spPr>
          <a:xfrm>
            <a:off x="-39757" y="6477000"/>
            <a:ext cx="9197009" cy="381000"/>
          </a:xfrm>
          <a:prstGeom prst="rect">
            <a:avLst/>
          </a:prstGeom>
          <a:solidFill>
            <a:srgbClr val="E4701E"/>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1172816" y="6576392"/>
            <a:ext cx="6781800"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bg1"/>
                </a:solidFill>
                <a:latin typeface="Trade Gothic LT Std" pitchFamily="34" charset="0"/>
              </a:rPr>
              <a:t>HIGH SCHOOL ECONOMICS 3</a:t>
            </a:r>
            <a:r>
              <a:rPr lang="en-US" sz="800" b="1" dirty="0" smtClean="0">
                <a:solidFill>
                  <a:schemeClr val="bg1"/>
                </a:solidFill>
                <a:latin typeface="Trade Gothic LT Std" pitchFamily="34" charset="0"/>
              </a:rPr>
              <a:t>RD</a:t>
            </a:r>
            <a:r>
              <a:rPr lang="en-US" sz="1000" b="1" dirty="0" smtClean="0">
                <a:solidFill>
                  <a:schemeClr val="bg1"/>
                </a:solidFill>
                <a:latin typeface="Trade Gothic LT Std" pitchFamily="34" charset="0"/>
              </a:rPr>
              <a:t> EDITION © COUNCIL FOR ECONOMIC EDUCATION, NEW YORK, NY</a:t>
            </a:r>
            <a:endParaRPr lang="en-GB" sz="1000" b="1" dirty="0">
              <a:latin typeface="Trade Gothic LT Std" pitchFamily="34" charset="0"/>
            </a:endParaRPr>
          </a:p>
        </p:txBody>
      </p:sp>
    </p:spTree>
    <p:extLst>
      <p:ext uri="{BB962C8B-B14F-4D97-AF65-F5344CB8AC3E}">
        <p14:creationId xmlns:p14="http://schemas.microsoft.com/office/powerpoint/2010/main" xmlns="" val="1863294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914400" rtl="0" eaLnBrk="1" latinLnBrk="0" hangingPunct="1">
        <a:spcBef>
          <a:spcPct val="0"/>
        </a:spcBef>
        <a:buNone/>
        <a:defRPr sz="3600" b="1" kern="1200" cap="all" spc="0" baseline="0">
          <a:solidFill>
            <a:schemeClr val="tx1"/>
          </a:solidFill>
          <a:latin typeface="Trade Gothic LT Std Extende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rade Gothic LT Std Cn"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rade Gothic LT Std Cn"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rade Gothic LT Std Cn"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rade Gothic LT Std Cn"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rade Gothic LT Std C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tiff"/><Relationship Id="rId7"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7" Type="http://schemas.openxmlformats.org/officeDocument/2006/relationships/image" Target="../media/image12.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9.tiff"/></Relationships>
</file>

<file path=ppt/slides/_rels/slide6.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image" Target="../media/image13.tiff"/><Relationship Id="rId7"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15.tiff"/><Relationship Id="rId4" Type="http://schemas.openxmlformats.org/officeDocument/2006/relationships/image" Target="../media/image14.tiff"/></Relationships>
</file>

<file path=ppt/slides/_rels/slide7.xml.rels><?xml version="1.0" encoding="UTF-8" standalone="yes"?>
<Relationships xmlns="http://schemas.openxmlformats.org/package/2006/relationships"><Relationship Id="rId3" Type="http://schemas.openxmlformats.org/officeDocument/2006/relationships/image" Target="../media/image18.tiff"/><Relationship Id="rId7" Type="http://schemas.openxmlformats.org/officeDocument/2006/relationships/image" Target="../media/image20.tiff"/><Relationship Id="rId2" Type="http://schemas.openxmlformats.org/officeDocument/2006/relationships/image" Target="../media/image17.tiff"/><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3.tiff"/><Relationship Id="rId4" Type="http://schemas.openxmlformats.org/officeDocument/2006/relationships/image" Target="../media/image19.tiff"/></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7" Type="http://schemas.openxmlformats.org/officeDocument/2006/relationships/image" Target="../media/image21.tiff"/><Relationship Id="rId2" Type="http://schemas.openxmlformats.org/officeDocument/2006/relationships/image" Target="../media/image4.tiff"/><Relationship Id="rId1" Type="http://schemas.openxmlformats.org/officeDocument/2006/relationships/slideLayout" Target="../slideLayouts/slideLayout2.xml"/><Relationship Id="rId6" Type="http://schemas.openxmlformats.org/officeDocument/2006/relationships/image" Target="../media/image2.tiff"/><Relationship Id="rId5" Type="http://schemas.openxmlformats.org/officeDocument/2006/relationships/image" Target="../media/image13.tiff"/><Relationship Id="rId4" Type="http://schemas.openxmlformats.org/officeDocument/2006/relationships/image" Target="../media/image14.tiff"/></Relationships>
</file>

<file path=ppt/slides/_rels/slide9.xml.rels><?xml version="1.0" encoding="UTF-8" standalone="yes"?>
<Relationships xmlns="http://schemas.openxmlformats.org/package/2006/relationships"><Relationship Id="rId3" Type="http://schemas.openxmlformats.org/officeDocument/2006/relationships/image" Target="../media/image22.tiff"/><Relationship Id="rId7"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tiff"/><Relationship Id="rId5" Type="http://schemas.openxmlformats.org/officeDocument/2006/relationships/image" Target="../media/image16.tiff"/><Relationship Id="rId4" Type="http://schemas.openxmlformats.org/officeDocument/2006/relationships/image" Target="../media/image1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381000"/>
            <a:ext cx="8229600" cy="871332"/>
          </a:xfrm>
        </p:spPr>
        <p:txBody>
          <a:bodyPr>
            <a:normAutofit/>
          </a:bodyPr>
          <a:lstStyle/>
          <a:p>
            <a:r>
              <a:rPr lang="en-US" sz="3600" cap="none" dirty="0" smtClean="0">
                <a:ea typeface="ＭＳ Ｐゴシック" pitchFamily="34" charset="-128"/>
              </a:rPr>
              <a:t>Fiscal Policy Acts </a:t>
            </a:r>
          </a:p>
        </p:txBody>
      </p:sp>
      <p:sp>
        <p:nvSpPr>
          <p:cNvPr id="15362" name="Rectangle 3"/>
          <p:cNvSpPr>
            <a:spLocks noGrp="1" noChangeArrowheads="1"/>
          </p:cNvSpPr>
          <p:nvPr>
            <p:ph idx="1"/>
          </p:nvPr>
        </p:nvSpPr>
        <p:spPr>
          <a:xfrm>
            <a:off x="685800" y="1554480"/>
            <a:ext cx="7772400" cy="4525963"/>
          </a:xfrm>
        </p:spPr>
        <p:txBody>
          <a:bodyPr/>
          <a:lstStyle/>
          <a:p>
            <a:pPr>
              <a:lnSpc>
                <a:spcPct val="80000"/>
              </a:lnSpc>
              <a:buFontTx/>
              <a:buNone/>
            </a:pPr>
            <a:r>
              <a:rPr lang="en-US" sz="2800" b="1" dirty="0" smtClean="0">
                <a:ea typeface="ＭＳ Ｐゴシック" pitchFamily="34" charset="-128"/>
              </a:rPr>
              <a:t>Example:</a:t>
            </a:r>
          </a:p>
          <a:p>
            <a:pPr marL="0" indent="0">
              <a:buFontTx/>
              <a:buNone/>
            </a:pPr>
            <a:r>
              <a:rPr lang="en-US" sz="2400" b="1" dirty="0" smtClean="0">
                <a:solidFill>
                  <a:srgbClr val="009900"/>
                </a:solidFill>
                <a:ea typeface="ＭＳ Ｐゴシック" pitchFamily="34" charset="-128"/>
              </a:rPr>
              <a:t>Your role says:</a:t>
            </a:r>
            <a:r>
              <a:rPr lang="en-US" sz="2400" dirty="0" smtClean="0">
                <a:ea typeface="ＭＳ Ｐゴシック" pitchFamily="34" charset="-128"/>
              </a:rPr>
              <a:t> </a:t>
            </a:r>
            <a:r>
              <a:rPr lang="ja-JP" altLang="en-US" sz="2400" dirty="0" smtClean="0">
                <a:ea typeface="ＭＳ Ｐゴシック" pitchFamily="34" charset="-128"/>
              </a:rPr>
              <a:t>“</a:t>
            </a:r>
            <a:r>
              <a:rPr lang="en-US" altLang="ja-JP" sz="2400" dirty="0" smtClean="0">
                <a:ea typeface="ＭＳ Ｐゴシック" pitchFamily="34" charset="-128"/>
              </a:rPr>
              <a:t>Unemployed software engineer. Happy to be hired again. Celebrates by remodeling his kitchen.</a:t>
            </a:r>
            <a:r>
              <a:rPr lang="ja-JP" altLang="en-US" sz="2400" smtClean="0">
                <a:ea typeface="ＭＳ Ｐゴシック" pitchFamily="34" charset="-128"/>
              </a:rPr>
              <a:t>”</a:t>
            </a:r>
            <a:endParaRPr lang="en-US" altLang="ja-JP" sz="2400" dirty="0" smtClean="0">
              <a:ea typeface="ＭＳ Ｐゴシック" pitchFamily="34" charset="-128"/>
            </a:endParaRPr>
          </a:p>
          <a:p>
            <a:pPr marL="0" indent="0">
              <a:spcBef>
                <a:spcPts val="1200"/>
              </a:spcBef>
              <a:buFontTx/>
              <a:buNone/>
            </a:pPr>
            <a:r>
              <a:rPr lang="en-US" sz="2400" b="1" dirty="0" smtClean="0">
                <a:solidFill>
                  <a:srgbClr val="009900"/>
                </a:solidFill>
                <a:ea typeface="ＭＳ Ｐゴシック" pitchFamily="34" charset="-128"/>
              </a:rPr>
              <a:t>You need to write lines:</a:t>
            </a:r>
            <a:endParaRPr lang="en-US" sz="2400" dirty="0" smtClean="0">
              <a:ea typeface="ＭＳ Ｐゴシック" pitchFamily="34" charset="-128"/>
            </a:endParaRPr>
          </a:p>
          <a:p>
            <a:pPr marL="0" indent="0">
              <a:buFontTx/>
              <a:buNone/>
            </a:pPr>
            <a:r>
              <a:rPr lang="ja-JP" altLang="en-US" sz="2400" i="1" dirty="0" smtClean="0">
                <a:ea typeface="ＭＳ Ｐゴシック" pitchFamily="34" charset="-128"/>
              </a:rPr>
              <a:t>“</a:t>
            </a:r>
            <a:r>
              <a:rPr lang="en-US" altLang="ja-JP" sz="2400" i="1" dirty="0" smtClean="0">
                <a:ea typeface="ＭＳ Ｐゴシック" pitchFamily="34" charset="-128"/>
              </a:rPr>
              <a:t>I am a software engineer with a degree from the University of Michigan. It was tough finding a job this past year, but then Google offered me a great position, earning six figures. I</a:t>
            </a:r>
            <a:r>
              <a:rPr lang="ja-JP" altLang="en-US" sz="2400" i="1" dirty="0" smtClean="0">
                <a:ea typeface="ＭＳ Ｐゴシック" pitchFamily="34" charset="-128"/>
              </a:rPr>
              <a:t>’</a:t>
            </a:r>
            <a:r>
              <a:rPr lang="en-US" altLang="ja-JP" sz="2400" i="1" dirty="0" smtClean="0">
                <a:ea typeface="ＭＳ Ｐゴシック" pitchFamily="34" charset="-128"/>
              </a:rPr>
              <a:t>m going to spend some of my income to remodel my kitchen, which is from the </a:t>
            </a:r>
            <a:r>
              <a:rPr lang="ja-JP" altLang="en-US" sz="2400" i="1" dirty="0" smtClean="0">
                <a:ea typeface="ＭＳ Ｐゴシック" pitchFamily="34" charset="-128"/>
              </a:rPr>
              <a:t>’</a:t>
            </a:r>
            <a:r>
              <a:rPr lang="en-US" altLang="ja-JP" sz="2400" i="1" dirty="0" smtClean="0">
                <a:ea typeface="ＭＳ Ｐゴシック" pitchFamily="34" charset="-128"/>
              </a:rPr>
              <a:t>70s.”</a:t>
            </a:r>
            <a:endParaRPr lang="en-US" sz="2400" i="1" dirty="0" smtClean="0">
              <a:ea typeface="ＭＳ Ｐゴシック"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457200" y="347868"/>
            <a:ext cx="8229600" cy="871332"/>
          </a:xfrm>
        </p:spPr>
        <p:txBody>
          <a:bodyPr>
            <a:normAutofit/>
          </a:bodyPr>
          <a:lstStyle/>
          <a:p>
            <a:pPr eaLnBrk="1" hangingPunct="1"/>
            <a:r>
              <a:rPr lang="en-US" sz="3600" cap="none" dirty="0" smtClean="0">
                <a:ea typeface="ＭＳ Ｐゴシック" pitchFamily="34" charset="-128"/>
              </a:rPr>
              <a:t>Fiscal Policy</a:t>
            </a:r>
          </a:p>
        </p:txBody>
      </p:sp>
      <p:sp>
        <p:nvSpPr>
          <p:cNvPr id="28674" name="Rectangle 3"/>
          <p:cNvSpPr>
            <a:spLocks noGrp="1" noChangeArrowheads="1"/>
          </p:cNvSpPr>
          <p:nvPr>
            <p:ph idx="1"/>
          </p:nvPr>
        </p:nvSpPr>
        <p:spPr>
          <a:xfrm>
            <a:off x="685800" y="1295400"/>
            <a:ext cx="8077200" cy="4525963"/>
          </a:xfrm>
        </p:spPr>
        <p:txBody>
          <a:bodyPr/>
          <a:lstStyle/>
          <a:p>
            <a:pPr eaLnBrk="1" hangingPunct="1">
              <a:lnSpc>
                <a:spcPct val="80000"/>
              </a:lnSpc>
              <a:buFontTx/>
              <a:buNone/>
            </a:pPr>
            <a:r>
              <a:rPr lang="en-US" sz="2800" b="1" dirty="0" smtClean="0">
                <a:ea typeface="ＭＳ Ｐゴシック" pitchFamily="34" charset="-128"/>
              </a:rPr>
              <a:t>Expansionary fiscal policy</a:t>
            </a:r>
          </a:p>
          <a:p>
            <a:pPr marL="0" indent="0" eaLnBrk="1" hangingPunct="1">
              <a:lnSpc>
                <a:spcPct val="80000"/>
              </a:lnSpc>
              <a:buFontTx/>
              <a:buNone/>
            </a:pPr>
            <a:r>
              <a:rPr lang="en-US" sz="2800" dirty="0" smtClean="0">
                <a:ea typeface="ＭＳ Ｐゴシック" pitchFamily="34" charset="-128"/>
              </a:rPr>
              <a:t>An increase in government spending and/or </a:t>
            </a:r>
            <a:r>
              <a:rPr lang="en-US" sz="2800" dirty="0" smtClean="0">
                <a:ea typeface="ＭＳ Ｐゴシック" pitchFamily="34" charset="-128"/>
              </a:rPr>
              <a:t>a </a:t>
            </a:r>
            <a:r>
              <a:rPr lang="en-US" sz="2800" dirty="0" smtClean="0">
                <a:ea typeface="ＭＳ Ｐゴシック" pitchFamily="34" charset="-128"/>
              </a:rPr>
              <a:t>decrease in taxes designed to increase aggregate demand in the economy, thus increasing real output and decreasing unemployment</a:t>
            </a:r>
            <a:r>
              <a:rPr lang="en-US" sz="2800" dirty="0" smtClean="0">
                <a:ea typeface="ＭＳ Ｐゴシック" pitchFamily="34" charset="-128"/>
              </a:rPr>
              <a:t>.</a:t>
            </a:r>
          </a:p>
          <a:p>
            <a:pPr marL="0" indent="0" eaLnBrk="1" hangingPunct="1">
              <a:spcBef>
                <a:spcPts val="0"/>
              </a:spcBef>
              <a:buFontTx/>
              <a:buNone/>
            </a:pPr>
            <a:endParaRPr lang="en-US" sz="900" dirty="0" smtClean="0">
              <a:ea typeface="ＭＳ Ｐゴシック" pitchFamily="34" charset="-128"/>
            </a:endParaRPr>
          </a:p>
          <a:p>
            <a:pPr eaLnBrk="1" hangingPunct="1">
              <a:lnSpc>
                <a:spcPct val="80000"/>
              </a:lnSpc>
              <a:spcBef>
                <a:spcPts val="2400"/>
              </a:spcBef>
              <a:buFontTx/>
              <a:buNone/>
            </a:pPr>
            <a:r>
              <a:rPr lang="en-US" sz="2800" b="1" dirty="0" err="1" smtClean="0">
                <a:ea typeface="ＭＳ Ｐゴシック" pitchFamily="34" charset="-128"/>
              </a:rPr>
              <a:t>Contractionary</a:t>
            </a:r>
            <a:r>
              <a:rPr lang="en-US" sz="2800" b="1" dirty="0" smtClean="0">
                <a:ea typeface="ＭＳ Ｐゴシック" pitchFamily="34" charset="-128"/>
              </a:rPr>
              <a:t> fiscal policy</a:t>
            </a:r>
          </a:p>
          <a:p>
            <a:pPr marL="0" indent="0" eaLnBrk="1" hangingPunct="1">
              <a:lnSpc>
                <a:spcPct val="80000"/>
              </a:lnSpc>
              <a:buFontTx/>
              <a:buNone/>
            </a:pPr>
            <a:r>
              <a:rPr lang="en-US" sz="2800" dirty="0" smtClean="0">
                <a:ea typeface="ＭＳ Ｐゴシック" pitchFamily="34" charset="-128"/>
              </a:rPr>
              <a:t>A decrease in government spending and/or an increase in taxes designed to decrease </a:t>
            </a:r>
            <a:r>
              <a:rPr lang="en-US" sz="2800" dirty="0" smtClean="0">
                <a:ea typeface="ＭＳ Ｐゴシック" pitchFamily="34" charset="-128"/>
              </a:rPr>
              <a:t>aggregate </a:t>
            </a:r>
            <a:r>
              <a:rPr lang="en-US" sz="2800" dirty="0" smtClean="0">
                <a:ea typeface="ＭＳ Ｐゴシック" pitchFamily="34" charset="-128"/>
              </a:rPr>
              <a:t>demand in the economy and control inflation.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457200" y="347868"/>
            <a:ext cx="8229600" cy="871332"/>
          </a:xfrm>
        </p:spPr>
        <p:txBody>
          <a:bodyPr/>
          <a:lstStyle/>
          <a:p>
            <a:pPr eaLnBrk="1" hangingPunct="1"/>
            <a:r>
              <a:rPr lang="en-US" cap="none" dirty="0" smtClean="0">
                <a:ea typeface="ＭＳ Ｐゴシック" pitchFamily="34" charset="-128"/>
              </a:rPr>
              <a:t>Act 1: Fiscal Policy</a:t>
            </a:r>
          </a:p>
        </p:txBody>
      </p:sp>
      <p:grpSp>
        <p:nvGrpSpPr>
          <p:cNvPr id="29" name="Group 28"/>
          <p:cNvGrpSpPr/>
          <p:nvPr/>
        </p:nvGrpSpPr>
        <p:grpSpPr>
          <a:xfrm>
            <a:off x="1524000" y="1143000"/>
            <a:ext cx="6324600" cy="4572000"/>
            <a:chOff x="1524000" y="1143000"/>
            <a:chExt cx="6324600" cy="4572000"/>
          </a:xfrm>
        </p:grpSpPr>
        <p:sp>
          <p:nvSpPr>
            <p:cNvPr id="16387" name="Line 5"/>
            <p:cNvSpPr>
              <a:spLocks noChangeShapeType="1"/>
            </p:cNvSpPr>
            <p:nvPr/>
          </p:nvSpPr>
          <p:spPr bwMode="auto">
            <a:xfrm flipH="1">
              <a:off x="3276600" y="4267200"/>
              <a:ext cx="7620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388" name="Text Box 6"/>
            <p:cNvSpPr txBox="1">
              <a:spLocks noChangeArrowheads="1"/>
            </p:cNvSpPr>
            <p:nvPr/>
          </p:nvSpPr>
          <p:spPr bwMode="auto">
            <a:xfrm rot="20024619">
              <a:off x="3098492" y="4064145"/>
              <a:ext cx="1066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b="1" dirty="0">
                  <a:solidFill>
                    <a:srgbClr val="009900"/>
                  </a:solidFill>
                </a:rPr>
                <a:t>$$$$$$</a:t>
              </a:r>
            </a:p>
          </p:txBody>
        </p:sp>
        <p:sp>
          <p:nvSpPr>
            <p:cNvPr id="16389" name="Line 7"/>
            <p:cNvSpPr>
              <a:spLocks noChangeShapeType="1"/>
            </p:cNvSpPr>
            <p:nvPr/>
          </p:nvSpPr>
          <p:spPr bwMode="auto">
            <a:xfrm flipV="1">
              <a:off x="2729753" y="3124200"/>
              <a:ext cx="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390" name="Text Box 8"/>
            <p:cNvSpPr txBox="1">
              <a:spLocks noChangeArrowheads="1"/>
            </p:cNvSpPr>
            <p:nvPr/>
          </p:nvSpPr>
          <p:spPr bwMode="auto">
            <a:xfrm>
              <a:off x="2756647" y="3247927"/>
              <a:ext cx="97715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b="1" dirty="0">
                  <a:solidFill>
                    <a:srgbClr val="009900"/>
                  </a:solidFill>
                </a:rPr>
                <a:t>$$$$$$</a:t>
              </a:r>
            </a:p>
          </p:txBody>
        </p:sp>
        <p:sp>
          <p:nvSpPr>
            <p:cNvPr id="16391" name="Line 9"/>
            <p:cNvSpPr>
              <a:spLocks noChangeShapeType="1"/>
            </p:cNvSpPr>
            <p:nvPr/>
          </p:nvSpPr>
          <p:spPr bwMode="auto">
            <a:xfrm flipV="1">
              <a:off x="3505200" y="1828800"/>
              <a:ext cx="6096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392" name="Text Box 10"/>
            <p:cNvSpPr txBox="1">
              <a:spLocks noChangeArrowheads="1"/>
            </p:cNvSpPr>
            <p:nvPr/>
          </p:nvSpPr>
          <p:spPr bwMode="auto">
            <a:xfrm rot="19674791">
              <a:off x="3427468" y="2025783"/>
              <a:ext cx="101968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b="1" dirty="0">
                  <a:solidFill>
                    <a:srgbClr val="009900"/>
                  </a:solidFill>
                </a:rPr>
                <a:t>$$$$$$</a:t>
              </a:r>
            </a:p>
          </p:txBody>
        </p:sp>
        <p:sp>
          <p:nvSpPr>
            <p:cNvPr id="16393" name="Line 11"/>
            <p:cNvSpPr>
              <a:spLocks noChangeShapeType="1"/>
            </p:cNvSpPr>
            <p:nvPr/>
          </p:nvSpPr>
          <p:spPr bwMode="auto">
            <a:xfrm>
              <a:off x="5181600" y="1828800"/>
              <a:ext cx="7620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394" name="Text Box 12"/>
            <p:cNvSpPr txBox="1">
              <a:spLocks noChangeArrowheads="1"/>
            </p:cNvSpPr>
            <p:nvPr/>
          </p:nvSpPr>
          <p:spPr bwMode="auto">
            <a:xfrm rot="1590305">
              <a:off x="4981020" y="2034665"/>
              <a:ext cx="100956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b="1" dirty="0">
                  <a:solidFill>
                    <a:srgbClr val="009900"/>
                  </a:solidFill>
                </a:rPr>
                <a:t>$$$$$$</a:t>
              </a:r>
            </a:p>
          </p:txBody>
        </p:sp>
        <p:sp>
          <p:nvSpPr>
            <p:cNvPr id="16395" name="Line 13"/>
            <p:cNvSpPr>
              <a:spLocks noChangeShapeType="1"/>
            </p:cNvSpPr>
            <p:nvPr/>
          </p:nvSpPr>
          <p:spPr bwMode="auto">
            <a:xfrm>
              <a:off x="6387353" y="3096768"/>
              <a:ext cx="0" cy="713232"/>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396" name="Text Box 14"/>
            <p:cNvSpPr txBox="1">
              <a:spLocks noChangeArrowheads="1"/>
            </p:cNvSpPr>
            <p:nvPr/>
          </p:nvSpPr>
          <p:spPr bwMode="auto">
            <a:xfrm>
              <a:off x="5437910" y="3247927"/>
              <a:ext cx="9637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b="1" dirty="0">
                  <a:solidFill>
                    <a:srgbClr val="009900"/>
                  </a:solidFill>
                </a:rPr>
                <a:t>$$$$$$</a:t>
              </a:r>
            </a:p>
          </p:txBody>
        </p:sp>
        <p:sp>
          <p:nvSpPr>
            <p:cNvPr id="16397" name="Line 15"/>
            <p:cNvSpPr>
              <a:spLocks noChangeShapeType="1"/>
            </p:cNvSpPr>
            <p:nvPr/>
          </p:nvSpPr>
          <p:spPr bwMode="auto">
            <a:xfrm flipH="1">
              <a:off x="5029200" y="4724400"/>
              <a:ext cx="838200" cy="384048"/>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398" name="Text Box 16"/>
            <p:cNvSpPr txBox="1">
              <a:spLocks noChangeArrowheads="1"/>
            </p:cNvSpPr>
            <p:nvPr/>
          </p:nvSpPr>
          <p:spPr bwMode="auto">
            <a:xfrm rot="20116582">
              <a:off x="4947595" y="4528704"/>
              <a:ext cx="96705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b="1" dirty="0">
                  <a:solidFill>
                    <a:srgbClr val="009900"/>
                  </a:solidFill>
                </a:rPr>
                <a:t>$$$$$$</a:t>
              </a:r>
            </a:p>
          </p:txBody>
        </p:sp>
        <p:sp>
          <p:nvSpPr>
            <p:cNvPr id="16399" name="Text Box 17"/>
            <p:cNvSpPr txBox="1">
              <a:spLocks noChangeArrowheads="1"/>
            </p:cNvSpPr>
            <p:nvPr/>
          </p:nvSpPr>
          <p:spPr bwMode="auto">
            <a:xfrm>
              <a:off x="1524000" y="3124200"/>
              <a:ext cx="10668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200" dirty="0">
                  <a:latin typeface="+mn-lt"/>
                </a:rPr>
                <a:t>The teacher spends on a </a:t>
              </a:r>
              <a:r>
                <a:rPr lang="en-US" sz="1200" dirty="0" smtClean="0">
                  <a:latin typeface="+mn-lt"/>
                </a:rPr>
                <a:t>computer.</a:t>
              </a:r>
              <a:endParaRPr lang="en-US" sz="1200" dirty="0">
                <a:latin typeface="+mn-lt"/>
              </a:endParaRPr>
            </a:p>
          </p:txBody>
        </p:sp>
        <p:sp>
          <p:nvSpPr>
            <p:cNvPr id="16400" name="Text Box 18"/>
            <p:cNvSpPr txBox="1">
              <a:spLocks noChangeArrowheads="1"/>
            </p:cNvSpPr>
            <p:nvPr/>
          </p:nvSpPr>
          <p:spPr bwMode="auto">
            <a:xfrm>
              <a:off x="2514600" y="1232647"/>
              <a:ext cx="1752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200" dirty="0">
                  <a:latin typeface="+mn-lt"/>
                </a:rPr>
                <a:t>The computer store hires an employee who spends </a:t>
              </a:r>
              <a:r>
                <a:rPr lang="en-US" sz="1200" dirty="0" smtClean="0">
                  <a:latin typeface="+mn-lt"/>
                </a:rPr>
                <a:t>money in </a:t>
              </a:r>
              <a:r>
                <a:rPr lang="en-US" sz="1200" dirty="0">
                  <a:latin typeface="+mn-lt"/>
                </a:rPr>
                <a:t>a </a:t>
              </a:r>
              <a:r>
                <a:rPr lang="en-US" sz="1200" dirty="0" smtClean="0">
                  <a:latin typeface="+mn-lt"/>
                </a:rPr>
                <a:t>restaurant.</a:t>
              </a:r>
              <a:endParaRPr lang="en-US" sz="1200" dirty="0">
                <a:latin typeface="+mn-lt"/>
              </a:endParaRPr>
            </a:p>
          </p:txBody>
        </p:sp>
        <p:sp>
          <p:nvSpPr>
            <p:cNvPr id="16401" name="Text Box 19"/>
            <p:cNvSpPr txBox="1">
              <a:spLocks noChangeArrowheads="1"/>
            </p:cNvSpPr>
            <p:nvPr/>
          </p:nvSpPr>
          <p:spPr bwMode="auto">
            <a:xfrm>
              <a:off x="5029200" y="1219200"/>
              <a:ext cx="1676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200" dirty="0">
                  <a:latin typeface="+mn-lt"/>
                </a:rPr>
                <a:t>The restaurant hires a cook who spends on a diamond </a:t>
              </a:r>
              <a:r>
                <a:rPr lang="en-US" sz="1200" dirty="0" smtClean="0">
                  <a:latin typeface="+mn-lt"/>
                </a:rPr>
                <a:t>ring.</a:t>
              </a:r>
              <a:endParaRPr lang="en-US" sz="1200" dirty="0">
                <a:latin typeface="+mn-lt"/>
              </a:endParaRPr>
            </a:p>
          </p:txBody>
        </p:sp>
        <p:sp>
          <p:nvSpPr>
            <p:cNvPr id="16408" name="Text Box 26"/>
            <p:cNvSpPr txBox="1">
              <a:spLocks noChangeArrowheads="1"/>
            </p:cNvSpPr>
            <p:nvPr/>
          </p:nvSpPr>
          <p:spPr bwMode="auto">
            <a:xfrm>
              <a:off x="6477000" y="3087469"/>
              <a:ext cx="1371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200" dirty="0">
                  <a:latin typeface="+mn-lt"/>
                </a:rPr>
                <a:t>The jewelry store worker buys airplane </a:t>
              </a:r>
              <a:r>
                <a:rPr lang="en-US" sz="1200" dirty="0" smtClean="0">
                  <a:latin typeface="+mn-lt"/>
                </a:rPr>
                <a:t>tickets.</a:t>
              </a:r>
              <a:endParaRPr lang="en-US" sz="1200" dirty="0">
                <a:latin typeface="+mn-lt"/>
              </a:endParaRPr>
            </a:p>
          </p:txBody>
        </p:sp>
        <p:sp>
          <p:nvSpPr>
            <p:cNvPr id="16409" name="Text Box 27"/>
            <p:cNvSpPr txBox="1">
              <a:spLocks noChangeArrowheads="1"/>
            </p:cNvSpPr>
            <p:nvPr/>
          </p:nvSpPr>
          <p:spPr bwMode="auto">
            <a:xfrm>
              <a:off x="5181600" y="4960203"/>
              <a:ext cx="152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200" dirty="0">
                  <a:latin typeface="+mn-lt"/>
                </a:rPr>
                <a:t>What will the airline </a:t>
              </a:r>
              <a:r>
                <a:rPr lang="en-US" sz="1200" dirty="0" smtClean="0">
                  <a:latin typeface="+mn-lt"/>
                </a:rPr>
                <a:t>employee </a:t>
              </a:r>
              <a:r>
                <a:rPr lang="en-US" sz="1200" dirty="0">
                  <a:latin typeface="+mn-lt"/>
                </a:rPr>
                <a:t>buy?</a:t>
              </a:r>
            </a:p>
          </p:txBody>
        </p:sp>
        <p:pic>
          <p:nvPicPr>
            <p:cNvPr id="1026" name="Picture 2" descr="\\xinchnasbk\CVOPROD\CEE\Books_Markpdf\ECONOMICS-131302\PowerPoints\ARt\cook.tif"/>
            <p:cNvPicPr>
              <a:picLocks noChangeAspect="1" noChangeArrowheads="1"/>
            </p:cNvPicPr>
            <p:nvPr/>
          </p:nvPicPr>
          <p:blipFill>
            <a:blip r:embed="rId3" cstate="print"/>
            <a:srcRect/>
            <a:stretch>
              <a:fillRect/>
            </a:stretch>
          </p:blipFill>
          <p:spPr bwMode="auto">
            <a:xfrm>
              <a:off x="4400017" y="1143000"/>
              <a:ext cx="343966" cy="914400"/>
            </a:xfrm>
            <a:prstGeom prst="rect">
              <a:avLst/>
            </a:prstGeom>
            <a:noFill/>
          </p:spPr>
        </p:pic>
        <p:pic>
          <p:nvPicPr>
            <p:cNvPr id="1027" name="Picture 3" descr="\\xinchnasbk\CVOPROD\CEE\Books_Markpdf\ECONOMICS-131302\PowerPoints\ARt\jewellery_store_employee.tif"/>
            <p:cNvPicPr>
              <a:picLocks noChangeAspect="1" noChangeArrowheads="1"/>
            </p:cNvPicPr>
            <p:nvPr/>
          </p:nvPicPr>
          <p:blipFill>
            <a:blip r:embed="rId4" cstate="print"/>
            <a:srcRect/>
            <a:stretch>
              <a:fillRect/>
            </a:stretch>
          </p:blipFill>
          <p:spPr bwMode="auto">
            <a:xfrm>
              <a:off x="6199804" y="2057400"/>
              <a:ext cx="375808" cy="914400"/>
            </a:xfrm>
            <a:prstGeom prst="rect">
              <a:avLst/>
            </a:prstGeom>
            <a:noFill/>
          </p:spPr>
        </p:pic>
        <p:pic>
          <p:nvPicPr>
            <p:cNvPr id="1028" name="Picture 4" descr="\\xinchnasbk\CVOPROD\CEE\Books_Markpdf\ECONOMICS-131302\PowerPoints\ARt\flight_attendant.tif"/>
            <p:cNvPicPr>
              <a:picLocks noChangeAspect="1" noChangeArrowheads="1"/>
            </p:cNvPicPr>
            <p:nvPr/>
          </p:nvPicPr>
          <p:blipFill>
            <a:blip r:embed="rId5" cstate="print"/>
            <a:srcRect/>
            <a:stretch>
              <a:fillRect/>
            </a:stretch>
          </p:blipFill>
          <p:spPr bwMode="auto">
            <a:xfrm>
              <a:off x="6033247" y="3886200"/>
              <a:ext cx="731724" cy="914400"/>
            </a:xfrm>
            <a:prstGeom prst="rect">
              <a:avLst/>
            </a:prstGeom>
            <a:noFill/>
          </p:spPr>
        </p:pic>
        <p:pic>
          <p:nvPicPr>
            <p:cNvPr id="1029" name="Picture 5" descr="\\xinchnasbk\CVOPROD\CEE\Books_Markpdf\ECONOMICS-131302\PowerPoints\ARt\computer_technician.tif"/>
            <p:cNvPicPr>
              <a:picLocks noChangeAspect="1" noChangeArrowheads="1"/>
            </p:cNvPicPr>
            <p:nvPr/>
          </p:nvPicPr>
          <p:blipFill>
            <a:blip r:embed="rId6" cstate="print"/>
            <a:srcRect/>
            <a:stretch>
              <a:fillRect/>
            </a:stretch>
          </p:blipFill>
          <p:spPr bwMode="auto">
            <a:xfrm>
              <a:off x="2266586" y="2057400"/>
              <a:ext cx="933814" cy="914400"/>
            </a:xfrm>
            <a:prstGeom prst="rect">
              <a:avLst/>
            </a:prstGeom>
            <a:noFill/>
          </p:spPr>
        </p:pic>
        <p:pic>
          <p:nvPicPr>
            <p:cNvPr id="1030" name="Picture 6" descr="\\xinchnasbk\CVOPROD\CEE\Books_Markpdf\ECONOMICS-131302\PowerPoints\ARt\teacher.tif"/>
            <p:cNvPicPr>
              <a:picLocks noChangeAspect="1" noChangeArrowheads="1"/>
            </p:cNvPicPr>
            <p:nvPr/>
          </p:nvPicPr>
          <p:blipFill>
            <a:blip r:embed="rId7" cstate="print"/>
            <a:srcRect/>
            <a:stretch>
              <a:fillRect/>
            </a:stretch>
          </p:blipFill>
          <p:spPr bwMode="auto">
            <a:xfrm>
              <a:off x="2312894" y="3886200"/>
              <a:ext cx="822960" cy="914400"/>
            </a:xfrm>
            <a:prstGeom prst="rect">
              <a:avLst/>
            </a:prstGeom>
            <a:noFill/>
          </p:spPr>
        </p:pic>
        <p:pic>
          <p:nvPicPr>
            <p:cNvPr id="1031" name="Picture 7" descr="\\xinchnasbk\CVOPROD\CEE\Books_Markpdf\ECONOMICS-131302\PowerPoints\ARt\question.tif"/>
            <p:cNvPicPr>
              <a:picLocks noChangeAspect="1" noChangeArrowheads="1"/>
            </p:cNvPicPr>
            <p:nvPr/>
          </p:nvPicPr>
          <p:blipFill>
            <a:blip r:embed="rId8" cstate="print"/>
            <a:srcRect/>
            <a:stretch>
              <a:fillRect/>
            </a:stretch>
          </p:blipFill>
          <p:spPr bwMode="auto">
            <a:xfrm>
              <a:off x="4331462" y="4800600"/>
              <a:ext cx="481077" cy="914400"/>
            </a:xfrm>
            <a:prstGeom prst="rect">
              <a:avLst/>
            </a:prstGeom>
            <a:noFill/>
          </p:spPr>
        </p:pic>
        <p:sp>
          <p:nvSpPr>
            <p:cNvPr id="26" name="TextBox 25"/>
            <p:cNvSpPr txBox="1"/>
            <p:nvPr/>
          </p:nvSpPr>
          <p:spPr>
            <a:xfrm>
              <a:off x="3619500" y="2828836"/>
              <a:ext cx="1905000" cy="1200329"/>
            </a:xfrm>
            <a:prstGeom prst="rect">
              <a:avLst/>
            </a:prstGeom>
            <a:noFill/>
            <a:ln w="0">
              <a:noFill/>
            </a:ln>
          </p:spPr>
          <p:txBody>
            <a:bodyPr wrap="square" rtlCol="0">
              <a:spAutoFit/>
            </a:bodyPr>
            <a:lstStyle/>
            <a:p>
              <a:r>
                <a:rPr lang="en-US" sz="1200" dirty="0" smtClean="0">
                  <a:latin typeface="+mn-lt"/>
                </a:rPr>
                <a:t>President announces $200 billion in increased spending. The spending allows a local school district to keep this teacher employed.</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57200" y="347868"/>
            <a:ext cx="8229600" cy="871332"/>
          </a:xfrm>
        </p:spPr>
        <p:txBody>
          <a:bodyPr>
            <a:normAutofit/>
          </a:bodyPr>
          <a:lstStyle/>
          <a:p>
            <a:pPr eaLnBrk="1" hangingPunct="1"/>
            <a:r>
              <a:rPr lang="en-US" sz="3600" dirty="0" smtClean="0">
                <a:ea typeface="ＭＳ Ｐゴシック" pitchFamily="34" charset="-128"/>
              </a:rPr>
              <a:t>A</a:t>
            </a:r>
            <a:r>
              <a:rPr lang="en-US" sz="3600" cap="none" dirty="0" smtClean="0">
                <a:ea typeface="ＭＳ Ｐゴシック" pitchFamily="34" charset="-128"/>
              </a:rPr>
              <a:t>ct</a:t>
            </a:r>
            <a:r>
              <a:rPr lang="en-US" sz="3600" dirty="0" smtClean="0">
                <a:ea typeface="ＭＳ Ｐゴシック" pitchFamily="34" charset="-128"/>
              </a:rPr>
              <a:t> 1: F</a:t>
            </a:r>
            <a:r>
              <a:rPr lang="en-US" sz="3600" cap="none" dirty="0" smtClean="0">
                <a:ea typeface="ＭＳ Ｐゴシック" pitchFamily="34" charset="-128"/>
              </a:rPr>
              <a:t>iscal</a:t>
            </a:r>
            <a:r>
              <a:rPr lang="en-US" sz="3600" dirty="0" smtClean="0">
                <a:ea typeface="ＭＳ Ｐゴシック" pitchFamily="34" charset="-128"/>
              </a:rPr>
              <a:t> </a:t>
            </a:r>
            <a:r>
              <a:rPr lang="en-US" sz="3600" cap="none" dirty="0" smtClean="0">
                <a:ea typeface="ＭＳ Ｐゴシック" pitchFamily="34" charset="-128"/>
              </a:rPr>
              <a:t>policy</a:t>
            </a:r>
          </a:p>
        </p:txBody>
      </p:sp>
      <p:sp>
        <p:nvSpPr>
          <p:cNvPr id="18434" name="Rectangle 3"/>
          <p:cNvSpPr>
            <a:spLocks noGrp="1" noChangeArrowheads="1"/>
          </p:cNvSpPr>
          <p:nvPr>
            <p:ph idx="1"/>
          </p:nvPr>
        </p:nvSpPr>
        <p:spPr>
          <a:xfrm>
            <a:off x="685800" y="1554480"/>
            <a:ext cx="7772400" cy="3779520"/>
          </a:xfrm>
        </p:spPr>
        <p:txBody>
          <a:bodyPr>
            <a:noAutofit/>
          </a:bodyPr>
          <a:lstStyle/>
          <a:p>
            <a:pPr eaLnBrk="1" hangingPunct="1">
              <a:buFontTx/>
              <a:buNone/>
            </a:pPr>
            <a:r>
              <a:rPr lang="en-US" b="1" dirty="0" smtClean="0">
                <a:ea typeface="ＭＳ Ｐゴシック" pitchFamily="34" charset="-128"/>
              </a:rPr>
              <a:t>Multiplier effect</a:t>
            </a:r>
          </a:p>
          <a:p>
            <a:pPr marL="0" indent="0">
              <a:buNone/>
            </a:pPr>
            <a:r>
              <a:rPr lang="en-US" dirty="0" smtClean="0">
                <a:ea typeface="ＭＳ Ｐゴシック" pitchFamily="34" charset="-128"/>
              </a:rPr>
              <a:t>The idea that an increase in spending by consumers, businesses, or government can cause larger changes in economic production. This occurs because spending becomes someone else's income, which then generates more spending. The multiplier also works in reverse when spending decreases.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57200" y="347868"/>
            <a:ext cx="8229600" cy="871332"/>
          </a:xfrm>
        </p:spPr>
        <p:txBody>
          <a:bodyPr>
            <a:normAutofit/>
          </a:bodyPr>
          <a:lstStyle/>
          <a:p>
            <a:pPr eaLnBrk="1" hangingPunct="1"/>
            <a:r>
              <a:rPr lang="en-US" sz="3600" dirty="0" smtClean="0">
                <a:ea typeface="ＭＳ Ｐゴシック" pitchFamily="34" charset="-128"/>
              </a:rPr>
              <a:t>A</a:t>
            </a:r>
            <a:r>
              <a:rPr lang="en-US" sz="3600" cap="none" dirty="0" smtClean="0">
                <a:ea typeface="ＭＳ Ｐゴシック" pitchFamily="34" charset="-128"/>
              </a:rPr>
              <a:t>ct</a:t>
            </a:r>
            <a:r>
              <a:rPr lang="en-US" sz="3600" dirty="0" smtClean="0">
                <a:ea typeface="ＭＳ Ｐゴシック" pitchFamily="34" charset="-128"/>
              </a:rPr>
              <a:t> 2: </a:t>
            </a:r>
            <a:r>
              <a:rPr lang="en-US" sz="3600" cap="none" dirty="0" smtClean="0">
                <a:ea typeface="ＭＳ Ｐゴシック" pitchFamily="34" charset="-128"/>
              </a:rPr>
              <a:t>Fiscal Policy</a:t>
            </a:r>
            <a:endParaRPr lang="en-US" sz="3600" dirty="0" smtClean="0">
              <a:ea typeface="ＭＳ Ｐゴシック" pitchFamily="34" charset="-128"/>
            </a:endParaRPr>
          </a:p>
        </p:txBody>
      </p:sp>
      <p:sp>
        <p:nvSpPr>
          <p:cNvPr id="19458" name="Rectangle 3"/>
          <p:cNvSpPr>
            <a:spLocks noGrp="1" noChangeArrowheads="1"/>
          </p:cNvSpPr>
          <p:nvPr>
            <p:ph idx="1"/>
          </p:nvPr>
        </p:nvSpPr>
        <p:spPr>
          <a:xfrm>
            <a:off x="685800" y="1554480"/>
            <a:ext cx="7772400" cy="2362200"/>
          </a:xfrm>
        </p:spPr>
        <p:txBody>
          <a:bodyPr/>
          <a:lstStyle/>
          <a:p>
            <a:pPr eaLnBrk="1" hangingPunct="1">
              <a:buFontTx/>
              <a:buNone/>
            </a:pPr>
            <a:r>
              <a:rPr lang="en-US" b="1" dirty="0" smtClean="0">
                <a:ea typeface="ＭＳ Ｐゴシック" pitchFamily="34" charset="-128"/>
              </a:rPr>
              <a:t>Crowding-out effect</a:t>
            </a:r>
          </a:p>
          <a:p>
            <a:pPr marL="0" indent="0" eaLnBrk="1" hangingPunct="1">
              <a:buFontTx/>
              <a:buNone/>
            </a:pPr>
            <a:r>
              <a:rPr lang="en-US" dirty="0" smtClean="0">
                <a:ea typeface="ＭＳ Ｐゴシック" pitchFamily="34" charset="-128"/>
              </a:rPr>
              <a:t>An increase in government spending funded by government borrowing can increase interest rates that, in turn, can decrease or </a:t>
            </a:r>
            <a:r>
              <a:rPr lang="en-US" i="1" dirty="0" smtClean="0">
                <a:ea typeface="ＭＳ Ｐゴシック" pitchFamily="34" charset="-128"/>
              </a:rPr>
              <a:t>crowd out</a:t>
            </a:r>
            <a:r>
              <a:rPr lang="en-US" dirty="0" smtClean="0">
                <a:ea typeface="ＭＳ Ｐゴシック" pitchFamily="34" charset="-128"/>
              </a:rPr>
              <a:t> private investment.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47868"/>
            <a:ext cx="8229600" cy="871332"/>
          </a:xfrm>
        </p:spPr>
        <p:txBody>
          <a:bodyPr>
            <a:normAutofit/>
          </a:bodyPr>
          <a:lstStyle/>
          <a:p>
            <a:pPr eaLnBrk="1" hangingPunct="1"/>
            <a:r>
              <a:rPr lang="en-US" sz="3600" dirty="0" smtClean="0">
                <a:ea typeface="ＭＳ Ｐゴシック" pitchFamily="34" charset="-128"/>
              </a:rPr>
              <a:t>A</a:t>
            </a:r>
            <a:r>
              <a:rPr lang="en-US" sz="3600" cap="none" dirty="0" smtClean="0">
                <a:ea typeface="ＭＳ Ｐゴシック" pitchFamily="34" charset="-128"/>
              </a:rPr>
              <a:t>ct</a:t>
            </a:r>
            <a:r>
              <a:rPr lang="en-US" sz="3600" dirty="0" smtClean="0">
                <a:ea typeface="ＭＳ Ｐゴシック" pitchFamily="34" charset="-128"/>
              </a:rPr>
              <a:t> 3: </a:t>
            </a:r>
            <a:r>
              <a:rPr lang="en-US" sz="3600" cap="none" dirty="0" smtClean="0">
                <a:ea typeface="ＭＳ Ｐゴシック" pitchFamily="34" charset="-128"/>
              </a:rPr>
              <a:t>Fiscal Policy</a:t>
            </a:r>
            <a:endParaRPr lang="en-US" sz="3600" dirty="0" smtClean="0">
              <a:ea typeface="ＭＳ Ｐゴシック" pitchFamily="34" charset="-128"/>
            </a:endParaRPr>
          </a:p>
        </p:txBody>
      </p:sp>
      <p:grpSp>
        <p:nvGrpSpPr>
          <p:cNvPr id="29" name="Group 28"/>
          <p:cNvGrpSpPr/>
          <p:nvPr/>
        </p:nvGrpSpPr>
        <p:grpSpPr>
          <a:xfrm>
            <a:off x="1524000" y="1143000"/>
            <a:ext cx="5263588" cy="4572000"/>
            <a:chOff x="1524000" y="1143000"/>
            <a:chExt cx="5263588" cy="4572000"/>
          </a:xfrm>
        </p:grpSpPr>
        <p:sp>
          <p:nvSpPr>
            <p:cNvPr id="20483" name="Line 4"/>
            <p:cNvSpPr>
              <a:spLocks noChangeShapeType="1"/>
            </p:cNvSpPr>
            <p:nvPr/>
          </p:nvSpPr>
          <p:spPr bwMode="auto">
            <a:xfrm flipH="1">
              <a:off x="3048000" y="4114800"/>
              <a:ext cx="6858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484" name="Text Box 5"/>
            <p:cNvSpPr txBox="1">
              <a:spLocks noChangeArrowheads="1"/>
            </p:cNvSpPr>
            <p:nvPr/>
          </p:nvSpPr>
          <p:spPr bwMode="auto">
            <a:xfrm rot="20200992">
              <a:off x="3096433" y="4252860"/>
              <a:ext cx="9550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b="1" dirty="0">
                  <a:solidFill>
                    <a:srgbClr val="009900"/>
                  </a:solidFill>
                </a:rPr>
                <a:t>$$$$$$</a:t>
              </a:r>
            </a:p>
          </p:txBody>
        </p:sp>
        <p:sp>
          <p:nvSpPr>
            <p:cNvPr id="20486" name="Text Box 7"/>
            <p:cNvSpPr txBox="1">
              <a:spLocks noChangeArrowheads="1"/>
            </p:cNvSpPr>
            <p:nvPr/>
          </p:nvSpPr>
          <p:spPr bwMode="auto">
            <a:xfrm>
              <a:off x="2057400" y="3237099"/>
              <a:ext cx="762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b="1" dirty="0">
                  <a:solidFill>
                    <a:srgbClr val="009900"/>
                  </a:solidFill>
                </a:rPr>
                <a:t>$$$$</a:t>
              </a:r>
            </a:p>
          </p:txBody>
        </p:sp>
        <p:sp>
          <p:nvSpPr>
            <p:cNvPr id="20487" name="Line 8"/>
            <p:cNvSpPr>
              <a:spLocks noChangeShapeType="1"/>
            </p:cNvSpPr>
            <p:nvPr/>
          </p:nvSpPr>
          <p:spPr bwMode="auto">
            <a:xfrm flipV="1">
              <a:off x="3276600" y="1828800"/>
              <a:ext cx="7620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488" name="Text Box 9"/>
            <p:cNvSpPr txBox="1">
              <a:spLocks noChangeArrowheads="1"/>
            </p:cNvSpPr>
            <p:nvPr/>
          </p:nvSpPr>
          <p:spPr bwMode="auto">
            <a:xfrm rot="20062505">
              <a:off x="3303481" y="1637786"/>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b="1" dirty="0">
                  <a:solidFill>
                    <a:srgbClr val="009900"/>
                  </a:solidFill>
                </a:rPr>
                <a:t>$$$</a:t>
              </a:r>
            </a:p>
          </p:txBody>
        </p:sp>
        <p:sp>
          <p:nvSpPr>
            <p:cNvPr id="20490" name="Text Box 11"/>
            <p:cNvSpPr txBox="1">
              <a:spLocks noChangeArrowheads="1"/>
            </p:cNvSpPr>
            <p:nvPr/>
          </p:nvSpPr>
          <p:spPr bwMode="auto">
            <a:xfrm rot="1606981">
              <a:off x="5352101" y="1571481"/>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b="1" dirty="0">
                  <a:solidFill>
                    <a:srgbClr val="009900"/>
                  </a:solidFill>
                </a:rPr>
                <a:t>$$</a:t>
              </a:r>
            </a:p>
          </p:txBody>
        </p:sp>
        <p:sp>
          <p:nvSpPr>
            <p:cNvPr id="20497" name="Text Box 17"/>
            <p:cNvSpPr txBox="1">
              <a:spLocks noChangeArrowheads="1"/>
            </p:cNvSpPr>
            <p:nvPr/>
          </p:nvSpPr>
          <p:spPr bwMode="auto">
            <a:xfrm>
              <a:off x="1524000" y="3505200"/>
              <a:ext cx="1143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200" dirty="0">
                  <a:latin typeface="+mn-lt"/>
                </a:rPr>
                <a:t>Store clerk spends some of the money </a:t>
              </a:r>
              <a:r>
                <a:rPr lang="en-US" sz="1200" dirty="0" smtClean="0">
                  <a:latin typeface="+mn-lt"/>
                </a:rPr>
                <a:t>at Starbucks.</a:t>
              </a:r>
              <a:endParaRPr lang="en-US" sz="1200" dirty="0">
                <a:latin typeface="+mn-lt"/>
              </a:endParaRPr>
            </a:p>
          </p:txBody>
        </p:sp>
        <p:sp>
          <p:nvSpPr>
            <p:cNvPr id="20498" name="Text Box 17"/>
            <p:cNvSpPr txBox="1">
              <a:spLocks noChangeArrowheads="1"/>
            </p:cNvSpPr>
            <p:nvPr/>
          </p:nvSpPr>
          <p:spPr bwMode="auto">
            <a:xfrm>
              <a:off x="2286000" y="1143000"/>
              <a:ext cx="1295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200" dirty="0">
                  <a:latin typeface="+mn-lt"/>
                </a:rPr>
                <a:t>New barista spends some of his new income </a:t>
              </a:r>
              <a:r>
                <a:rPr lang="en-US" sz="1200" dirty="0" smtClean="0">
                  <a:latin typeface="+mn-lt"/>
                </a:rPr>
                <a:t>at the movies.</a:t>
              </a:r>
              <a:endParaRPr lang="en-US" sz="1200" dirty="0">
                <a:latin typeface="+mn-lt"/>
              </a:endParaRPr>
            </a:p>
          </p:txBody>
        </p:sp>
        <p:pic>
          <p:nvPicPr>
            <p:cNvPr id="2050" name="Picture 2" descr="\\xinchnasbk\CVOPROD\CEE\Books_Markpdf\ECONOMICS-131302\PowerPoints\ARt\starbucks_barista.tif"/>
            <p:cNvPicPr>
              <a:picLocks noChangeAspect="1" noChangeArrowheads="1"/>
            </p:cNvPicPr>
            <p:nvPr/>
          </p:nvPicPr>
          <p:blipFill>
            <a:blip r:embed="rId3" cstate="print"/>
            <a:srcRect/>
            <a:stretch>
              <a:fillRect/>
            </a:stretch>
          </p:blipFill>
          <p:spPr bwMode="auto">
            <a:xfrm>
              <a:off x="2444750" y="2057400"/>
              <a:ext cx="589803" cy="914400"/>
            </a:xfrm>
            <a:prstGeom prst="rect">
              <a:avLst/>
            </a:prstGeom>
            <a:noFill/>
          </p:spPr>
        </p:pic>
        <p:pic>
          <p:nvPicPr>
            <p:cNvPr id="2051" name="Picture 3" descr="\\xinchnasbk\CVOPROD\CEE\Books_Markpdf\ECONOMICS-131302\PowerPoints\ARt\movie_theatre_employee.tif"/>
            <p:cNvPicPr>
              <a:picLocks noChangeAspect="1" noChangeArrowheads="1"/>
            </p:cNvPicPr>
            <p:nvPr/>
          </p:nvPicPr>
          <p:blipFill>
            <a:blip r:embed="rId4" cstate="print"/>
            <a:srcRect/>
            <a:stretch>
              <a:fillRect/>
            </a:stretch>
          </p:blipFill>
          <p:spPr bwMode="auto">
            <a:xfrm>
              <a:off x="4293232" y="1143000"/>
              <a:ext cx="557536" cy="914400"/>
            </a:xfrm>
            <a:prstGeom prst="rect">
              <a:avLst/>
            </a:prstGeom>
            <a:noFill/>
          </p:spPr>
        </p:pic>
        <p:pic>
          <p:nvPicPr>
            <p:cNvPr id="2052" name="Picture 4" descr="\\xinchnasbk\CVOPROD\CEE\Books_Markpdf\ECONOMICS-131302\PowerPoints\ARt\store_clerk.tif"/>
            <p:cNvPicPr>
              <a:picLocks noChangeAspect="1" noChangeArrowheads="1"/>
            </p:cNvPicPr>
            <p:nvPr/>
          </p:nvPicPr>
          <p:blipFill>
            <a:blip r:embed="rId5" cstate="print"/>
            <a:srcRect/>
            <a:stretch>
              <a:fillRect/>
            </a:stretch>
          </p:blipFill>
          <p:spPr bwMode="auto">
            <a:xfrm>
              <a:off x="2541494" y="3886200"/>
              <a:ext cx="390395" cy="914400"/>
            </a:xfrm>
            <a:prstGeom prst="rect">
              <a:avLst/>
            </a:prstGeom>
            <a:noFill/>
          </p:spPr>
        </p:pic>
        <p:sp>
          <p:nvSpPr>
            <p:cNvPr id="16" name="TextBox 15"/>
            <p:cNvSpPr txBox="1"/>
            <p:nvPr/>
          </p:nvSpPr>
          <p:spPr>
            <a:xfrm>
              <a:off x="3638550" y="2828836"/>
              <a:ext cx="1866900" cy="1200329"/>
            </a:xfrm>
            <a:prstGeom prst="rect">
              <a:avLst/>
            </a:prstGeom>
            <a:noFill/>
          </p:spPr>
          <p:txBody>
            <a:bodyPr wrap="square" rtlCol="0">
              <a:spAutoFit/>
            </a:bodyPr>
            <a:lstStyle/>
            <a:p>
              <a:r>
                <a:rPr lang="en-US" sz="1200" dirty="0" smtClean="0">
                  <a:latin typeface="+mn-lt"/>
                </a:rPr>
                <a:t>President announces</a:t>
              </a:r>
              <a:br>
                <a:rPr lang="en-US" sz="1200" dirty="0" smtClean="0">
                  <a:latin typeface="+mn-lt"/>
                </a:rPr>
              </a:br>
              <a:r>
                <a:rPr lang="en-US" sz="1200" dirty="0" smtClean="0">
                  <a:latin typeface="+mn-lt"/>
                </a:rPr>
                <a:t>$200 billion in tax cuts. The tax cut means this store clerk has more take-home income, but he does not spend it all.</a:t>
              </a:r>
              <a:endParaRPr lang="en-US" sz="1200" dirty="0">
                <a:latin typeface="+mn-lt"/>
              </a:endParaRPr>
            </a:p>
          </p:txBody>
        </p:sp>
        <p:pic>
          <p:nvPicPr>
            <p:cNvPr id="19" name="Picture 3" descr="\\xinchnasbk\CVOPROD\CEE\Books_Markpdf\ECONOMICS-131302\PowerPoints\ARt\furniture_store_employee.tif"/>
            <p:cNvPicPr>
              <a:picLocks noChangeAspect="1" noChangeArrowheads="1"/>
            </p:cNvPicPr>
            <p:nvPr/>
          </p:nvPicPr>
          <p:blipFill>
            <a:blip r:embed="rId6" cstate="print"/>
            <a:srcRect/>
            <a:stretch>
              <a:fillRect/>
            </a:stretch>
          </p:blipFill>
          <p:spPr bwMode="auto">
            <a:xfrm>
              <a:off x="6006353" y="2057400"/>
              <a:ext cx="781235" cy="914400"/>
            </a:xfrm>
            <a:prstGeom prst="rect">
              <a:avLst/>
            </a:prstGeom>
            <a:noFill/>
          </p:spPr>
        </p:pic>
        <p:sp>
          <p:nvSpPr>
            <p:cNvPr id="22" name="Line 8"/>
            <p:cNvSpPr>
              <a:spLocks noChangeShapeType="1"/>
            </p:cNvSpPr>
            <p:nvPr/>
          </p:nvSpPr>
          <p:spPr bwMode="auto">
            <a:xfrm flipV="1">
              <a:off x="2743200" y="3048000"/>
              <a:ext cx="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3" name="Line 8"/>
            <p:cNvSpPr>
              <a:spLocks noChangeShapeType="1"/>
            </p:cNvSpPr>
            <p:nvPr/>
          </p:nvSpPr>
          <p:spPr bwMode="auto">
            <a:xfrm>
              <a:off x="5105400" y="1752600"/>
              <a:ext cx="7620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4" name="Line 8"/>
            <p:cNvSpPr>
              <a:spLocks noChangeShapeType="1"/>
            </p:cNvSpPr>
            <p:nvPr/>
          </p:nvSpPr>
          <p:spPr bwMode="auto">
            <a:xfrm>
              <a:off x="6400800" y="3124200"/>
              <a:ext cx="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5" name="Text Box 11"/>
            <p:cNvSpPr txBox="1">
              <a:spLocks noChangeArrowheads="1"/>
            </p:cNvSpPr>
            <p:nvPr/>
          </p:nvSpPr>
          <p:spPr bwMode="auto">
            <a:xfrm>
              <a:off x="6400800" y="3228134"/>
              <a:ext cx="304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b="1" dirty="0" smtClean="0">
                  <a:solidFill>
                    <a:srgbClr val="009900"/>
                  </a:solidFill>
                </a:rPr>
                <a:t>$</a:t>
              </a:r>
              <a:endParaRPr lang="en-US" sz="1800" b="1" dirty="0">
                <a:solidFill>
                  <a:srgbClr val="009900"/>
                </a:solidFill>
              </a:endParaRPr>
            </a:p>
          </p:txBody>
        </p:sp>
        <p:sp>
          <p:nvSpPr>
            <p:cNvPr id="26" name="Line 8"/>
            <p:cNvSpPr>
              <a:spLocks noChangeShapeType="1"/>
            </p:cNvSpPr>
            <p:nvPr/>
          </p:nvSpPr>
          <p:spPr bwMode="auto">
            <a:xfrm flipH="1">
              <a:off x="5181600" y="4724400"/>
              <a:ext cx="7620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1026" name="Picture 2" descr="\\10.18.1.48\cvoprod\CEE\Books_Markpdf\ECONOMICS-131302\PowerPoints\ARt\Generic-Stck-Figure.tif"/>
            <p:cNvPicPr>
              <a:picLocks noChangeAspect="1" noChangeArrowheads="1"/>
            </p:cNvPicPr>
            <p:nvPr/>
          </p:nvPicPr>
          <p:blipFill>
            <a:blip r:embed="rId7" cstate="print"/>
            <a:srcRect/>
            <a:stretch>
              <a:fillRect/>
            </a:stretch>
          </p:blipFill>
          <p:spPr bwMode="auto">
            <a:xfrm>
              <a:off x="6186501" y="3886200"/>
              <a:ext cx="416005" cy="914400"/>
            </a:xfrm>
            <a:prstGeom prst="rect">
              <a:avLst/>
            </a:prstGeom>
            <a:noFill/>
          </p:spPr>
        </p:pic>
        <p:pic>
          <p:nvPicPr>
            <p:cNvPr id="28" name="Picture 2" descr="\\10.18.1.48\cvoprod\CEE\Books_Markpdf\ECONOMICS-131302\PowerPoints\ARt\Generic-Stck-Figure.tif"/>
            <p:cNvPicPr>
              <a:picLocks noChangeAspect="1" noChangeArrowheads="1"/>
            </p:cNvPicPr>
            <p:nvPr/>
          </p:nvPicPr>
          <p:blipFill>
            <a:blip r:embed="rId7" cstate="print"/>
            <a:srcRect/>
            <a:stretch>
              <a:fillRect/>
            </a:stretch>
          </p:blipFill>
          <p:spPr bwMode="auto">
            <a:xfrm>
              <a:off x="4363998" y="4800600"/>
              <a:ext cx="416005" cy="914400"/>
            </a:xfrm>
            <a:prstGeom prst="rect">
              <a:avLst/>
            </a:prstGeom>
            <a:noFill/>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47868"/>
            <a:ext cx="8229600" cy="871332"/>
          </a:xfrm>
        </p:spPr>
        <p:txBody>
          <a:bodyPr>
            <a:normAutofit/>
          </a:bodyPr>
          <a:lstStyle/>
          <a:p>
            <a:pPr eaLnBrk="1" hangingPunct="1"/>
            <a:r>
              <a:rPr lang="en-US" sz="3600" cap="none" dirty="0" smtClean="0">
                <a:ea typeface="ＭＳ Ｐゴシック" pitchFamily="34" charset="-128"/>
              </a:rPr>
              <a:t>Act 4: Fiscal Policy</a:t>
            </a:r>
          </a:p>
        </p:txBody>
      </p:sp>
      <p:grpSp>
        <p:nvGrpSpPr>
          <p:cNvPr id="32" name="Group 31"/>
          <p:cNvGrpSpPr/>
          <p:nvPr/>
        </p:nvGrpSpPr>
        <p:grpSpPr>
          <a:xfrm>
            <a:off x="1066800" y="1143000"/>
            <a:ext cx="5638800" cy="4572000"/>
            <a:chOff x="1066800" y="1143000"/>
            <a:chExt cx="5638800" cy="4572000"/>
          </a:xfrm>
        </p:grpSpPr>
        <p:sp>
          <p:nvSpPr>
            <p:cNvPr id="22531" name="Line 4"/>
            <p:cNvSpPr>
              <a:spLocks noChangeShapeType="1"/>
            </p:cNvSpPr>
            <p:nvPr/>
          </p:nvSpPr>
          <p:spPr bwMode="auto">
            <a:xfrm flipH="1">
              <a:off x="3200400" y="4038600"/>
              <a:ext cx="6096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532" name="Text Box 5"/>
            <p:cNvSpPr txBox="1">
              <a:spLocks noChangeArrowheads="1"/>
            </p:cNvSpPr>
            <p:nvPr/>
          </p:nvSpPr>
          <p:spPr bwMode="auto">
            <a:xfrm rot="20027599">
              <a:off x="3230964" y="4138304"/>
              <a:ext cx="10067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b="1" dirty="0">
                  <a:solidFill>
                    <a:srgbClr val="009900"/>
                  </a:solidFill>
                </a:rPr>
                <a:t>$$$$$$</a:t>
              </a:r>
            </a:p>
          </p:txBody>
        </p:sp>
        <p:sp>
          <p:nvSpPr>
            <p:cNvPr id="22537" name="Text Box 17"/>
            <p:cNvSpPr txBox="1">
              <a:spLocks noChangeArrowheads="1"/>
            </p:cNvSpPr>
            <p:nvPr/>
          </p:nvSpPr>
          <p:spPr bwMode="auto">
            <a:xfrm>
              <a:off x="1143000" y="4089737"/>
              <a:ext cx="14478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200" dirty="0">
                  <a:latin typeface="+mn-lt"/>
                </a:rPr>
                <a:t>Manufacturing worker pays down debt. No new spending. No impact on </a:t>
              </a:r>
              <a:r>
                <a:rPr lang="en-US" sz="1200" dirty="0" smtClean="0">
                  <a:latin typeface="+mn-lt"/>
                </a:rPr>
                <a:t>GDP.</a:t>
              </a:r>
              <a:endParaRPr lang="en-US" sz="1200" dirty="0">
                <a:latin typeface="+mn-lt"/>
              </a:endParaRPr>
            </a:p>
          </p:txBody>
        </p:sp>
        <p:sp>
          <p:nvSpPr>
            <p:cNvPr id="22538" name="Text Box 17"/>
            <p:cNvSpPr txBox="1">
              <a:spLocks noChangeArrowheads="1"/>
            </p:cNvSpPr>
            <p:nvPr/>
          </p:nvSpPr>
          <p:spPr bwMode="auto">
            <a:xfrm>
              <a:off x="1066800" y="1828800"/>
              <a:ext cx="14478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200" dirty="0">
                  <a:latin typeface="+mn-lt"/>
                </a:rPr>
                <a:t>College professor saves rebate money. No new spending. No impact on </a:t>
              </a:r>
              <a:r>
                <a:rPr lang="en-US" sz="1200" dirty="0" smtClean="0">
                  <a:latin typeface="+mn-lt"/>
                </a:rPr>
                <a:t>GDP.</a:t>
              </a:r>
              <a:endParaRPr lang="en-US" sz="1200" dirty="0">
                <a:latin typeface="+mn-lt"/>
              </a:endParaRPr>
            </a:p>
          </p:txBody>
        </p:sp>
        <p:sp>
          <p:nvSpPr>
            <p:cNvPr id="22539" name="Text Box 17"/>
            <p:cNvSpPr txBox="1">
              <a:spLocks noChangeArrowheads="1"/>
            </p:cNvSpPr>
            <p:nvPr/>
          </p:nvSpPr>
          <p:spPr bwMode="auto">
            <a:xfrm>
              <a:off x="4800600" y="1143000"/>
              <a:ext cx="1752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200" dirty="0">
                  <a:latin typeface="+mn-lt"/>
                </a:rPr>
                <a:t>Accountant spends 1/3 of </a:t>
              </a:r>
              <a:r>
                <a:rPr lang="en-US" sz="1200" dirty="0" smtClean="0">
                  <a:latin typeface="+mn-lt"/>
                </a:rPr>
                <a:t> the </a:t>
              </a:r>
              <a:r>
                <a:rPr lang="en-US" sz="1200" dirty="0">
                  <a:latin typeface="+mn-lt"/>
                </a:rPr>
                <a:t>rebate money. This will have a small indirect effect on </a:t>
              </a:r>
              <a:r>
                <a:rPr lang="en-US" sz="1200" dirty="0" smtClean="0">
                  <a:latin typeface="+mn-lt"/>
                </a:rPr>
                <a:t>GDP.</a:t>
              </a:r>
              <a:endParaRPr lang="en-US" sz="1200" dirty="0">
                <a:latin typeface="+mn-lt"/>
              </a:endParaRPr>
            </a:p>
          </p:txBody>
        </p:sp>
        <p:sp>
          <p:nvSpPr>
            <p:cNvPr id="22544" name="Text Box 11"/>
            <p:cNvSpPr txBox="1">
              <a:spLocks noChangeArrowheads="1"/>
            </p:cNvSpPr>
            <p:nvPr/>
          </p:nvSpPr>
          <p:spPr bwMode="auto">
            <a:xfrm rot="1526330">
              <a:off x="5100932" y="2288271"/>
              <a:ext cx="48190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b="1" dirty="0">
                  <a:solidFill>
                    <a:srgbClr val="009900"/>
                  </a:solidFill>
                </a:rPr>
                <a:t>$$</a:t>
              </a:r>
            </a:p>
          </p:txBody>
        </p:sp>
        <p:sp>
          <p:nvSpPr>
            <p:cNvPr id="22545" name="Text Box 5"/>
            <p:cNvSpPr txBox="1">
              <a:spLocks noChangeArrowheads="1"/>
            </p:cNvSpPr>
            <p:nvPr/>
          </p:nvSpPr>
          <p:spPr bwMode="auto">
            <a:xfrm rot="1645239">
              <a:off x="3002526" y="2958497"/>
              <a:ext cx="990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b="1" dirty="0">
                  <a:solidFill>
                    <a:srgbClr val="009900"/>
                  </a:solidFill>
                </a:rPr>
                <a:t>$$$$$$</a:t>
              </a:r>
            </a:p>
          </p:txBody>
        </p:sp>
        <p:sp>
          <p:nvSpPr>
            <p:cNvPr id="22546" name="Text Box 5"/>
            <p:cNvSpPr txBox="1">
              <a:spLocks noChangeArrowheads="1"/>
            </p:cNvSpPr>
            <p:nvPr/>
          </p:nvSpPr>
          <p:spPr bwMode="auto">
            <a:xfrm>
              <a:off x="3630706" y="2326341"/>
              <a:ext cx="990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b="1" dirty="0">
                  <a:solidFill>
                    <a:srgbClr val="009900"/>
                  </a:solidFill>
                </a:rPr>
                <a:t>$$$$$$</a:t>
              </a:r>
            </a:p>
          </p:txBody>
        </p:sp>
        <p:sp>
          <p:nvSpPr>
            <p:cNvPr id="22547" name="Line 4"/>
            <p:cNvSpPr>
              <a:spLocks noChangeShapeType="1"/>
            </p:cNvSpPr>
            <p:nvPr/>
          </p:nvSpPr>
          <p:spPr bwMode="auto">
            <a:xfrm flipH="1" flipV="1">
              <a:off x="3200400" y="2743200"/>
              <a:ext cx="6096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548" name="Line 4"/>
            <p:cNvSpPr>
              <a:spLocks noChangeShapeType="1"/>
            </p:cNvSpPr>
            <p:nvPr/>
          </p:nvSpPr>
          <p:spPr bwMode="auto">
            <a:xfrm flipV="1">
              <a:off x="4558553" y="2150646"/>
              <a:ext cx="0" cy="668754"/>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3074" name="Picture 2" descr="\\xinchnasbk\CVOPROD\CEE\Books_Markpdf\ECONOMICS-131302\PowerPoints\ARt\college_professor.tif"/>
            <p:cNvPicPr>
              <a:picLocks noChangeAspect="1" noChangeArrowheads="1"/>
            </p:cNvPicPr>
            <p:nvPr/>
          </p:nvPicPr>
          <p:blipFill>
            <a:blip r:embed="rId3" cstate="print"/>
            <a:srcRect/>
            <a:stretch>
              <a:fillRect/>
            </a:stretch>
          </p:blipFill>
          <p:spPr bwMode="auto">
            <a:xfrm>
              <a:off x="2348753" y="2057400"/>
              <a:ext cx="765209" cy="914400"/>
            </a:xfrm>
            <a:prstGeom prst="rect">
              <a:avLst/>
            </a:prstGeom>
            <a:noFill/>
          </p:spPr>
        </p:pic>
        <p:pic>
          <p:nvPicPr>
            <p:cNvPr id="3075" name="Picture 3" descr="\\xinchnasbk\CVOPROD\CEE\Books_Markpdf\ECONOMICS-131302\PowerPoints\ARt\accountant.tif"/>
            <p:cNvPicPr>
              <a:picLocks noChangeAspect="1" noChangeArrowheads="1"/>
            </p:cNvPicPr>
            <p:nvPr/>
          </p:nvPicPr>
          <p:blipFill>
            <a:blip r:embed="rId4" cstate="print"/>
            <a:srcRect/>
            <a:stretch>
              <a:fillRect/>
            </a:stretch>
          </p:blipFill>
          <p:spPr bwMode="auto">
            <a:xfrm>
              <a:off x="4386440" y="1143000"/>
              <a:ext cx="371121" cy="914400"/>
            </a:xfrm>
            <a:prstGeom prst="rect">
              <a:avLst/>
            </a:prstGeom>
            <a:noFill/>
          </p:spPr>
        </p:pic>
        <p:pic>
          <p:nvPicPr>
            <p:cNvPr id="3076" name="Picture 4" descr="\\xinchnasbk\CVOPROD\CEE\Books_Markpdf\ECONOMICS-131302\PowerPoints\ARt\manufacturing_worker.tif"/>
            <p:cNvPicPr>
              <a:picLocks noChangeAspect="1" noChangeArrowheads="1"/>
            </p:cNvPicPr>
            <p:nvPr/>
          </p:nvPicPr>
          <p:blipFill>
            <a:blip r:embed="rId5" cstate="print"/>
            <a:srcRect/>
            <a:stretch>
              <a:fillRect/>
            </a:stretch>
          </p:blipFill>
          <p:spPr bwMode="auto">
            <a:xfrm>
              <a:off x="2480795" y="3886200"/>
              <a:ext cx="513417" cy="914400"/>
            </a:xfrm>
            <a:prstGeom prst="rect">
              <a:avLst/>
            </a:prstGeom>
            <a:noFill/>
          </p:spPr>
        </p:pic>
        <p:pic>
          <p:nvPicPr>
            <p:cNvPr id="3077" name="Picture 5" descr="\\xinchnasbk\CVOPROD\CEE\Books_Markpdf\ECONOMICS-131302\PowerPoints\ARt\flight_attendant.tif"/>
            <p:cNvPicPr>
              <a:picLocks noChangeAspect="1" noChangeArrowheads="1"/>
            </p:cNvPicPr>
            <p:nvPr/>
          </p:nvPicPr>
          <p:blipFill>
            <a:blip r:embed="rId6" cstate="print"/>
            <a:srcRect/>
            <a:stretch>
              <a:fillRect/>
            </a:stretch>
          </p:blipFill>
          <p:spPr bwMode="auto">
            <a:xfrm>
              <a:off x="5943600" y="2057400"/>
              <a:ext cx="731724" cy="914400"/>
            </a:xfrm>
            <a:prstGeom prst="rect">
              <a:avLst/>
            </a:prstGeom>
            <a:noFill/>
          </p:spPr>
        </p:pic>
        <p:sp>
          <p:nvSpPr>
            <p:cNvPr id="18" name="TextBox 17"/>
            <p:cNvSpPr txBox="1"/>
            <p:nvPr/>
          </p:nvSpPr>
          <p:spPr>
            <a:xfrm>
              <a:off x="3810000" y="2909047"/>
              <a:ext cx="1752600" cy="1015663"/>
            </a:xfrm>
            <a:prstGeom prst="rect">
              <a:avLst/>
            </a:prstGeom>
            <a:noFill/>
          </p:spPr>
          <p:txBody>
            <a:bodyPr wrap="square" rtlCol="0">
              <a:spAutoFit/>
            </a:bodyPr>
            <a:lstStyle/>
            <a:p>
              <a:r>
                <a:rPr lang="en-US" sz="1200" dirty="0" smtClean="0">
                  <a:latin typeface="+mn-lt"/>
                </a:rPr>
                <a:t>President announces a one-time $200 billion tax rebate. Many households choose not to spend the windfall.</a:t>
              </a:r>
              <a:endParaRPr lang="en-US" sz="1200" dirty="0">
                <a:latin typeface="+mn-lt"/>
              </a:endParaRPr>
            </a:p>
          </p:txBody>
        </p:sp>
        <p:sp>
          <p:nvSpPr>
            <p:cNvPr id="19" name="Line 4"/>
            <p:cNvSpPr>
              <a:spLocks noChangeShapeType="1"/>
            </p:cNvSpPr>
            <p:nvPr/>
          </p:nvSpPr>
          <p:spPr bwMode="auto">
            <a:xfrm>
              <a:off x="4953000" y="2057399"/>
              <a:ext cx="990600" cy="457201"/>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20" name="Group 19"/>
            <p:cNvGrpSpPr/>
            <p:nvPr/>
          </p:nvGrpSpPr>
          <p:grpSpPr>
            <a:xfrm>
              <a:off x="4267200" y="4793456"/>
              <a:ext cx="609600" cy="921544"/>
              <a:chOff x="4267200" y="4724400"/>
              <a:chExt cx="609600" cy="921544"/>
            </a:xfrm>
          </p:grpSpPr>
          <p:pic>
            <p:nvPicPr>
              <p:cNvPr id="21" name="Picture 7" descr="\\xinchnasbk\CVOPROD\CEE\Books_Markpdf\ECONOMICS-131302\PowerPoints\ARt\jewellery_store_employee.tif"/>
              <p:cNvPicPr>
                <a:picLocks noChangeAspect="1" noChangeArrowheads="1"/>
              </p:cNvPicPr>
              <p:nvPr/>
            </p:nvPicPr>
            <p:blipFill>
              <a:blip r:embed="rId7" cstate="print"/>
              <a:srcRect/>
              <a:stretch>
                <a:fillRect/>
              </a:stretch>
            </p:blipFill>
            <p:spPr bwMode="auto">
              <a:xfrm>
                <a:off x="4384096" y="4731544"/>
                <a:ext cx="375809" cy="914400"/>
              </a:xfrm>
              <a:prstGeom prst="rect">
                <a:avLst/>
              </a:prstGeom>
              <a:noFill/>
            </p:spPr>
          </p:pic>
          <p:cxnSp>
            <p:nvCxnSpPr>
              <p:cNvPr id="23" name="Straight Connector 22"/>
              <p:cNvCxnSpPr/>
              <p:nvPr/>
            </p:nvCxnSpPr>
            <p:spPr>
              <a:xfrm flipH="1">
                <a:off x="4267200" y="4724400"/>
                <a:ext cx="609600" cy="914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6096000" y="3886200"/>
              <a:ext cx="609600" cy="914400"/>
              <a:chOff x="6172200" y="4419600"/>
              <a:chExt cx="609600" cy="914400"/>
            </a:xfrm>
          </p:grpSpPr>
          <p:pic>
            <p:nvPicPr>
              <p:cNvPr id="27" name="Picture 4" descr="\\xinchnasbk\CVOPROD\CEE\Books_Markpdf\ECONOMICS-131302\PowerPoints\ARt\house_wife.tif"/>
              <p:cNvPicPr>
                <a:picLocks noChangeAspect="1" noChangeArrowheads="1"/>
              </p:cNvPicPr>
              <p:nvPr/>
            </p:nvPicPr>
            <p:blipFill>
              <a:blip r:embed="rId8" cstate="print"/>
              <a:srcRect/>
              <a:stretch>
                <a:fillRect/>
              </a:stretch>
            </p:blipFill>
            <p:spPr bwMode="auto">
              <a:xfrm>
                <a:off x="6364117" y="4419600"/>
                <a:ext cx="347890" cy="914400"/>
              </a:xfrm>
              <a:prstGeom prst="rect">
                <a:avLst/>
              </a:prstGeom>
              <a:noFill/>
            </p:spPr>
          </p:pic>
          <p:cxnSp>
            <p:nvCxnSpPr>
              <p:cNvPr id="28" name="Straight Connector 27"/>
              <p:cNvCxnSpPr/>
              <p:nvPr/>
            </p:nvCxnSpPr>
            <p:spPr>
              <a:xfrm flipH="1">
                <a:off x="6172200" y="4419600"/>
                <a:ext cx="609600" cy="914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57200" y="347868"/>
            <a:ext cx="8229600" cy="871332"/>
          </a:xfrm>
        </p:spPr>
        <p:txBody>
          <a:bodyPr>
            <a:normAutofit/>
          </a:bodyPr>
          <a:lstStyle/>
          <a:p>
            <a:pPr eaLnBrk="1" hangingPunct="1"/>
            <a:r>
              <a:rPr lang="en-US" sz="3600" cap="none" dirty="0" smtClean="0">
                <a:ea typeface="ＭＳ Ｐゴシック" pitchFamily="34" charset="-128"/>
              </a:rPr>
              <a:t>Act 5: Fiscal Policy</a:t>
            </a:r>
          </a:p>
        </p:txBody>
      </p:sp>
      <p:grpSp>
        <p:nvGrpSpPr>
          <p:cNvPr id="35" name="Group 34"/>
          <p:cNvGrpSpPr/>
          <p:nvPr/>
        </p:nvGrpSpPr>
        <p:grpSpPr>
          <a:xfrm>
            <a:off x="1219200" y="1143000"/>
            <a:ext cx="5593062" cy="4558553"/>
            <a:chOff x="1219200" y="1143000"/>
            <a:chExt cx="5593062" cy="4558553"/>
          </a:xfrm>
        </p:grpSpPr>
        <p:sp>
          <p:nvSpPr>
            <p:cNvPr id="24579" name="Line 4"/>
            <p:cNvSpPr>
              <a:spLocks noChangeShapeType="1"/>
            </p:cNvSpPr>
            <p:nvPr/>
          </p:nvSpPr>
          <p:spPr bwMode="auto">
            <a:xfrm flipH="1">
              <a:off x="3124200" y="3810000"/>
              <a:ext cx="4572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4580" name="Text Box 5"/>
            <p:cNvSpPr txBox="1">
              <a:spLocks noChangeArrowheads="1"/>
            </p:cNvSpPr>
            <p:nvPr/>
          </p:nvSpPr>
          <p:spPr bwMode="auto">
            <a:xfrm rot="19649257">
              <a:off x="3085605" y="3962400"/>
              <a:ext cx="95832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b="1" dirty="0">
                  <a:solidFill>
                    <a:srgbClr val="009900"/>
                  </a:solidFill>
                </a:rPr>
                <a:t>$$$$$$</a:t>
              </a:r>
            </a:p>
          </p:txBody>
        </p:sp>
        <p:sp>
          <p:nvSpPr>
            <p:cNvPr id="24587" name="Line 4"/>
            <p:cNvSpPr>
              <a:spLocks noChangeShapeType="1"/>
            </p:cNvSpPr>
            <p:nvPr/>
          </p:nvSpPr>
          <p:spPr bwMode="auto">
            <a:xfrm flipH="1" flipV="1">
              <a:off x="3048000" y="2819400"/>
              <a:ext cx="533400" cy="2976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4588" name="Line 4"/>
            <p:cNvSpPr>
              <a:spLocks noChangeShapeType="1"/>
            </p:cNvSpPr>
            <p:nvPr/>
          </p:nvSpPr>
          <p:spPr bwMode="auto">
            <a:xfrm flipH="1" flipV="1">
              <a:off x="4558553" y="2209800"/>
              <a:ext cx="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4589" name="Text Box 5"/>
            <p:cNvSpPr txBox="1">
              <a:spLocks noChangeArrowheads="1"/>
            </p:cNvSpPr>
            <p:nvPr/>
          </p:nvSpPr>
          <p:spPr bwMode="auto">
            <a:xfrm rot="1685576">
              <a:off x="3000406" y="2649882"/>
              <a:ext cx="990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b="1" dirty="0">
                  <a:solidFill>
                    <a:srgbClr val="009900"/>
                  </a:solidFill>
                </a:rPr>
                <a:t>$$$$$$</a:t>
              </a:r>
            </a:p>
          </p:txBody>
        </p:sp>
        <p:sp>
          <p:nvSpPr>
            <p:cNvPr id="24590" name="Text Box 5"/>
            <p:cNvSpPr txBox="1">
              <a:spLocks noChangeArrowheads="1"/>
            </p:cNvSpPr>
            <p:nvPr/>
          </p:nvSpPr>
          <p:spPr bwMode="auto">
            <a:xfrm>
              <a:off x="4522694" y="2514600"/>
              <a:ext cx="990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b="1" dirty="0">
                  <a:solidFill>
                    <a:srgbClr val="009900"/>
                  </a:solidFill>
                </a:rPr>
                <a:t>$$$$$$</a:t>
              </a:r>
            </a:p>
          </p:txBody>
        </p:sp>
        <p:sp>
          <p:nvSpPr>
            <p:cNvPr id="24591" name="Text Box 17"/>
            <p:cNvSpPr txBox="1">
              <a:spLocks noChangeArrowheads="1"/>
            </p:cNvSpPr>
            <p:nvPr/>
          </p:nvSpPr>
          <p:spPr bwMode="auto">
            <a:xfrm>
              <a:off x="1219200" y="3886200"/>
              <a:ext cx="1371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200" dirty="0">
                  <a:latin typeface="+mn-lt"/>
                </a:rPr>
                <a:t>CEO buys stocks and bonds. No impact on GDP.</a:t>
              </a:r>
            </a:p>
          </p:txBody>
        </p:sp>
        <p:sp>
          <p:nvSpPr>
            <p:cNvPr id="24592" name="Text Box 17"/>
            <p:cNvSpPr txBox="1">
              <a:spLocks noChangeArrowheads="1"/>
            </p:cNvSpPr>
            <p:nvPr/>
          </p:nvSpPr>
          <p:spPr bwMode="auto">
            <a:xfrm>
              <a:off x="1600200" y="1981200"/>
              <a:ext cx="9144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200" dirty="0">
                  <a:latin typeface="+mn-lt"/>
                </a:rPr>
                <a:t>Movie star </a:t>
              </a:r>
              <a:r>
                <a:rPr lang="en-US" sz="1200" dirty="0" smtClean="0">
                  <a:latin typeface="+mn-lt"/>
                </a:rPr>
                <a:t>makes </a:t>
              </a:r>
              <a:r>
                <a:rPr lang="en-US" sz="1200" dirty="0">
                  <a:latin typeface="+mn-lt"/>
                </a:rPr>
                <a:t>a donation. No impact on GDP.</a:t>
              </a:r>
            </a:p>
          </p:txBody>
        </p:sp>
        <p:sp>
          <p:nvSpPr>
            <p:cNvPr id="24593" name="Text Box 17"/>
            <p:cNvSpPr txBox="1">
              <a:spLocks noChangeArrowheads="1"/>
            </p:cNvSpPr>
            <p:nvPr/>
          </p:nvSpPr>
          <p:spPr bwMode="auto">
            <a:xfrm>
              <a:off x="4876800" y="1169894"/>
              <a:ext cx="1828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200" dirty="0">
                  <a:latin typeface="+mn-lt"/>
                </a:rPr>
                <a:t>Fashion designer expands leather facility. This will have indirect impacts on GDP.</a:t>
              </a:r>
            </a:p>
          </p:txBody>
        </p:sp>
        <p:pic>
          <p:nvPicPr>
            <p:cNvPr id="4098" name="Picture 2" descr="\\xinchnasbk\CVOPROD\CEE\Books_Markpdf\ECONOMICS-131302\PowerPoints\ARt\movie_star.tif"/>
            <p:cNvPicPr>
              <a:picLocks noChangeAspect="1" noChangeArrowheads="1"/>
            </p:cNvPicPr>
            <p:nvPr/>
          </p:nvPicPr>
          <p:blipFill>
            <a:blip r:embed="rId2" cstate="print"/>
            <a:srcRect/>
            <a:stretch>
              <a:fillRect/>
            </a:stretch>
          </p:blipFill>
          <p:spPr bwMode="auto">
            <a:xfrm>
              <a:off x="2478741" y="2057400"/>
              <a:ext cx="509987" cy="914400"/>
            </a:xfrm>
            <a:prstGeom prst="rect">
              <a:avLst/>
            </a:prstGeom>
            <a:noFill/>
          </p:spPr>
        </p:pic>
        <p:pic>
          <p:nvPicPr>
            <p:cNvPr id="4099" name="Picture 3" descr="\\xinchnasbk\CVOPROD\CEE\Books_Markpdf\ECONOMICS-131302\PowerPoints\ARt\fashion_designer.tif"/>
            <p:cNvPicPr>
              <a:picLocks noChangeAspect="1" noChangeArrowheads="1"/>
            </p:cNvPicPr>
            <p:nvPr/>
          </p:nvPicPr>
          <p:blipFill>
            <a:blip r:embed="rId3" cstate="print"/>
            <a:srcRect/>
            <a:stretch>
              <a:fillRect/>
            </a:stretch>
          </p:blipFill>
          <p:spPr bwMode="auto">
            <a:xfrm>
              <a:off x="4327773" y="1143000"/>
              <a:ext cx="472827" cy="914400"/>
            </a:xfrm>
            <a:prstGeom prst="rect">
              <a:avLst/>
            </a:prstGeom>
            <a:noFill/>
          </p:spPr>
        </p:pic>
        <p:pic>
          <p:nvPicPr>
            <p:cNvPr id="4100" name="Picture 4" descr="\\xinchnasbk\CVOPROD\CEE\Books_Markpdf\ECONOMICS-131302\PowerPoints\ARt\CEO.tif"/>
            <p:cNvPicPr>
              <a:picLocks noChangeAspect="1" noChangeArrowheads="1"/>
            </p:cNvPicPr>
            <p:nvPr/>
          </p:nvPicPr>
          <p:blipFill>
            <a:blip r:embed="rId4" cstate="print"/>
            <a:srcRect/>
            <a:stretch>
              <a:fillRect/>
            </a:stretch>
          </p:blipFill>
          <p:spPr bwMode="auto">
            <a:xfrm>
              <a:off x="2543592" y="3886200"/>
              <a:ext cx="387867" cy="914400"/>
            </a:xfrm>
            <a:prstGeom prst="rect">
              <a:avLst/>
            </a:prstGeom>
            <a:noFill/>
          </p:spPr>
        </p:pic>
        <p:sp>
          <p:nvSpPr>
            <p:cNvPr id="18" name="TextBox 17"/>
            <p:cNvSpPr txBox="1"/>
            <p:nvPr/>
          </p:nvSpPr>
          <p:spPr>
            <a:xfrm>
              <a:off x="3581400" y="3105835"/>
              <a:ext cx="1981200" cy="646331"/>
            </a:xfrm>
            <a:prstGeom prst="rect">
              <a:avLst/>
            </a:prstGeom>
            <a:noFill/>
          </p:spPr>
          <p:txBody>
            <a:bodyPr wrap="square" rtlCol="0">
              <a:spAutoFit/>
            </a:bodyPr>
            <a:lstStyle/>
            <a:p>
              <a:r>
                <a:rPr lang="en-US" sz="1200" dirty="0" smtClean="0">
                  <a:latin typeface="+mn-lt"/>
                </a:rPr>
                <a:t>President announces a $200 billion tax cut for the wealthy. What happens?</a:t>
              </a:r>
              <a:endParaRPr lang="en-US" sz="1200" dirty="0">
                <a:latin typeface="+mn-lt"/>
              </a:endParaRPr>
            </a:p>
          </p:txBody>
        </p:sp>
        <p:grpSp>
          <p:nvGrpSpPr>
            <p:cNvPr id="29" name="Group 28"/>
            <p:cNvGrpSpPr/>
            <p:nvPr/>
          </p:nvGrpSpPr>
          <p:grpSpPr>
            <a:xfrm>
              <a:off x="4280647" y="4780009"/>
              <a:ext cx="609600" cy="921544"/>
              <a:chOff x="4267200" y="4724400"/>
              <a:chExt cx="609600" cy="921544"/>
            </a:xfrm>
          </p:grpSpPr>
          <p:pic>
            <p:nvPicPr>
              <p:cNvPr id="4103" name="Picture 7" descr="\\xinchnasbk\CVOPROD\CEE\Books_Markpdf\ECONOMICS-131302\PowerPoints\ARt\jewellery_store_employee.tif"/>
              <p:cNvPicPr>
                <a:picLocks noChangeAspect="1" noChangeArrowheads="1"/>
              </p:cNvPicPr>
              <p:nvPr/>
            </p:nvPicPr>
            <p:blipFill>
              <a:blip r:embed="rId5" cstate="print"/>
              <a:srcRect/>
              <a:stretch>
                <a:fillRect/>
              </a:stretch>
            </p:blipFill>
            <p:spPr bwMode="auto">
              <a:xfrm>
                <a:off x="4384096" y="4731544"/>
                <a:ext cx="375809" cy="914400"/>
              </a:xfrm>
              <a:prstGeom prst="rect">
                <a:avLst/>
              </a:prstGeom>
              <a:noFill/>
            </p:spPr>
          </p:pic>
          <p:cxnSp>
            <p:nvCxnSpPr>
              <p:cNvPr id="21" name="Straight Connector 20"/>
              <p:cNvCxnSpPr/>
              <p:nvPr/>
            </p:nvCxnSpPr>
            <p:spPr>
              <a:xfrm flipH="1">
                <a:off x="4267200" y="4724400"/>
                <a:ext cx="609600" cy="914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073588" y="3886200"/>
              <a:ext cx="629294" cy="914400"/>
              <a:chOff x="6096000" y="3962400"/>
              <a:chExt cx="629294" cy="914400"/>
            </a:xfrm>
          </p:grpSpPr>
          <p:pic>
            <p:nvPicPr>
              <p:cNvPr id="4102" name="Picture 6" descr="\\xinchnasbk\CVOPROD\CEE\Books_Markpdf\ECONOMICS-131302\PowerPoints\ARt\starbucks_barista.tif"/>
              <p:cNvPicPr>
                <a:picLocks noChangeAspect="1" noChangeArrowheads="1"/>
              </p:cNvPicPr>
              <p:nvPr/>
            </p:nvPicPr>
            <p:blipFill>
              <a:blip r:embed="rId6" cstate="print"/>
              <a:srcRect/>
              <a:stretch>
                <a:fillRect/>
              </a:stretch>
            </p:blipFill>
            <p:spPr bwMode="auto">
              <a:xfrm>
                <a:off x="6135490" y="3962400"/>
                <a:ext cx="589804" cy="914400"/>
              </a:xfrm>
              <a:prstGeom prst="rect">
                <a:avLst/>
              </a:prstGeom>
              <a:noFill/>
            </p:spPr>
          </p:pic>
          <p:cxnSp>
            <p:nvCxnSpPr>
              <p:cNvPr id="23" name="Straight Connector 22"/>
              <p:cNvCxnSpPr/>
              <p:nvPr/>
            </p:nvCxnSpPr>
            <p:spPr>
              <a:xfrm flipH="1">
                <a:off x="6096000" y="4038600"/>
                <a:ext cx="609600" cy="8382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5957047" y="2057400"/>
              <a:ext cx="855215" cy="914400"/>
              <a:chOff x="6002785" y="2521744"/>
              <a:chExt cx="855215" cy="914400"/>
            </a:xfrm>
          </p:grpSpPr>
          <p:pic>
            <p:nvPicPr>
              <p:cNvPr id="4101" name="Picture 5" descr="\\xinchnasbk\CVOPROD\CEE\Books_Markpdf\ECONOMICS-131302\PowerPoints\ARt\computer_store_worker.tif"/>
              <p:cNvPicPr>
                <a:picLocks noChangeAspect="1" noChangeArrowheads="1"/>
              </p:cNvPicPr>
              <p:nvPr/>
            </p:nvPicPr>
            <p:blipFill>
              <a:blip r:embed="rId7" cstate="print"/>
              <a:srcRect/>
              <a:stretch>
                <a:fillRect/>
              </a:stretch>
            </p:blipFill>
            <p:spPr bwMode="auto">
              <a:xfrm>
                <a:off x="6002785" y="2521744"/>
                <a:ext cx="855215" cy="914400"/>
              </a:xfrm>
              <a:prstGeom prst="rect">
                <a:avLst/>
              </a:prstGeom>
              <a:noFill/>
            </p:spPr>
          </p:pic>
          <p:cxnSp>
            <p:nvCxnSpPr>
              <p:cNvPr id="24" name="Straight Connector 23"/>
              <p:cNvCxnSpPr/>
              <p:nvPr/>
            </p:nvCxnSpPr>
            <p:spPr>
              <a:xfrm flipH="1">
                <a:off x="6096000" y="2590800"/>
                <a:ext cx="685800" cy="8382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57200" y="347868"/>
            <a:ext cx="8229600" cy="871332"/>
          </a:xfrm>
        </p:spPr>
        <p:txBody>
          <a:bodyPr>
            <a:normAutofit/>
          </a:bodyPr>
          <a:lstStyle/>
          <a:p>
            <a:pPr eaLnBrk="1" hangingPunct="1"/>
            <a:r>
              <a:rPr lang="en-US" sz="3600" cap="none" dirty="0" smtClean="0">
                <a:ea typeface="ＭＳ Ｐゴシック" pitchFamily="34" charset="-128"/>
              </a:rPr>
              <a:t>Act 6: Fiscal Policy</a:t>
            </a:r>
          </a:p>
        </p:txBody>
      </p:sp>
      <p:grpSp>
        <p:nvGrpSpPr>
          <p:cNvPr id="11" name="Group 10"/>
          <p:cNvGrpSpPr/>
          <p:nvPr/>
        </p:nvGrpSpPr>
        <p:grpSpPr>
          <a:xfrm>
            <a:off x="2453538" y="1295400"/>
            <a:ext cx="4236924" cy="4267200"/>
            <a:chOff x="2438400" y="1143000"/>
            <a:chExt cx="4236924" cy="4267200"/>
          </a:xfrm>
        </p:grpSpPr>
        <p:sp>
          <p:nvSpPr>
            <p:cNvPr id="4" name="TextBox 3"/>
            <p:cNvSpPr txBox="1"/>
            <p:nvPr/>
          </p:nvSpPr>
          <p:spPr>
            <a:xfrm>
              <a:off x="3943350" y="2584103"/>
              <a:ext cx="1257300" cy="1384995"/>
            </a:xfrm>
            <a:prstGeom prst="rect">
              <a:avLst/>
            </a:prstGeom>
            <a:noFill/>
          </p:spPr>
          <p:txBody>
            <a:bodyPr wrap="square" rtlCol="0">
              <a:spAutoFit/>
            </a:bodyPr>
            <a:lstStyle/>
            <a:p>
              <a:r>
                <a:rPr lang="en-US" sz="1200" dirty="0" smtClean="0">
                  <a:latin typeface="+mn-lt"/>
                </a:rPr>
                <a:t>During a period of high inflation, the president announces a $200 billion </a:t>
              </a:r>
              <a:br>
                <a:rPr lang="en-US" sz="1200" dirty="0" smtClean="0">
                  <a:latin typeface="+mn-lt"/>
                </a:rPr>
              </a:br>
              <a:r>
                <a:rPr lang="en-US" sz="1200" dirty="0" smtClean="0">
                  <a:latin typeface="+mn-lt"/>
                </a:rPr>
                <a:t>tax increase. What happens?</a:t>
              </a:r>
              <a:endParaRPr lang="en-US" sz="1200" dirty="0">
                <a:latin typeface="+mn-lt"/>
              </a:endParaRPr>
            </a:p>
          </p:txBody>
        </p:sp>
        <p:pic>
          <p:nvPicPr>
            <p:cNvPr id="1026" name="Picture 2" descr="\\10.18.1.48\cvoprod\CEE\Books_Markpdf\ECONOMICS-131302\PowerPoints\ARt\flight_attendant.tif"/>
            <p:cNvPicPr>
              <a:picLocks noChangeAspect="1" noChangeArrowheads="1"/>
            </p:cNvPicPr>
            <p:nvPr/>
          </p:nvPicPr>
          <p:blipFill>
            <a:blip r:embed="rId2" cstate="print"/>
            <a:srcRect/>
            <a:stretch>
              <a:fillRect/>
            </a:stretch>
          </p:blipFill>
          <p:spPr bwMode="auto">
            <a:xfrm>
              <a:off x="5943600" y="2209800"/>
              <a:ext cx="731724" cy="914400"/>
            </a:xfrm>
            <a:prstGeom prst="rect">
              <a:avLst/>
            </a:prstGeom>
            <a:noFill/>
          </p:spPr>
        </p:pic>
        <p:pic>
          <p:nvPicPr>
            <p:cNvPr id="1027" name="Picture 3" descr="\\10.18.1.48\cvoprod\CEE\Books_Markpdf\ECONOMICS-131302\PowerPoints\ARt\computer_technician.tif"/>
            <p:cNvPicPr>
              <a:picLocks noChangeAspect="1" noChangeArrowheads="1"/>
            </p:cNvPicPr>
            <p:nvPr/>
          </p:nvPicPr>
          <p:blipFill>
            <a:blip r:embed="rId3" cstate="print"/>
            <a:srcRect/>
            <a:stretch>
              <a:fillRect/>
            </a:stretch>
          </p:blipFill>
          <p:spPr bwMode="auto">
            <a:xfrm>
              <a:off x="4105093" y="1143000"/>
              <a:ext cx="933814" cy="914400"/>
            </a:xfrm>
            <a:prstGeom prst="rect">
              <a:avLst/>
            </a:prstGeom>
            <a:noFill/>
          </p:spPr>
        </p:pic>
        <p:pic>
          <p:nvPicPr>
            <p:cNvPr id="1028" name="Picture 4" descr="\\10.18.1.48\cvoprod\CEE\Books_Markpdf\ECONOMICS-131302\PowerPoints\ARt\accountant.tif"/>
            <p:cNvPicPr>
              <a:picLocks noChangeAspect="1" noChangeArrowheads="1"/>
            </p:cNvPicPr>
            <p:nvPr/>
          </p:nvPicPr>
          <p:blipFill>
            <a:blip r:embed="rId4" cstate="print"/>
            <a:srcRect/>
            <a:stretch>
              <a:fillRect/>
            </a:stretch>
          </p:blipFill>
          <p:spPr bwMode="auto">
            <a:xfrm>
              <a:off x="4386440" y="4495800"/>
              <a:ext cx="371120" cy="914400"/>
            </a:xfrm>
            <a:prstGeom prst="rect">
              <a:avLst/>
            </a:prstGeom>
            <a:noFill/>
          </p:spPr>
        </p:pic>
        <p:pic>
          <p:nvPicPr>
            <p:cNvPr id="1029" name="Picture 5" descr="\\10.18.1.48\cvoprod\CEE\Books_Markpdf\ECONOMICS-131302\PowerPoints\ARt\college_professor.tif"/>
            <p:cNvPicPr>
              <a:picLocks noChangeAspect="1" noChangeArrowheads="1"/>
            </p:cNvPicPr>
            <p:nvPr/>
          </p:nvPicPr>
          <p:blipFill>
            <a:blip r:embed="rId5" cstate="print"/>
            <a:srcRect/>
            <a:stretch>
              <a:fillRect/>
            </a:stretch>
          </p:blipFill>
          <p:spPr bwMode="auto">
            <a:xfrm>
              <a:off x="2438400" y="2209800"/>
              <a:ext cx="765209" cy="914400"/>
            </a:xfrm>
            <a:prstGeom prst="rect">
              <a:avLst/>
            </a:prstGeom>
            <a:noFill/>
          </p:spPr>
        </p:pic>
        <p:pic>
          <p:nvPicPr>
            <p:cNvPr id="1030" name="Picture 6" descr="\\10.18.1.48\cvoprod\CEE\Books_Markpdf\ECONOMICS-131302\PowerPoints\ARt\cook.tif"/>
            <p:cNvPicPr>
              <a:picLocks noChangeAspect="1" noChangeArrowheads="1"/>
            </p:cNvPicPr>
            <p:nvPr/>
          </p:nvPicPr>
          <p:blipFill>
            <a:blip r:embed="rId6" cstate="print"/>
            <a:srcRect/>
            <a:stretch>
              <a:fillRect/>
            </a:stretch>
          </p:blipFill>
          <p:spPr bwMode="auto">
            <a:xfrm>
              <a:off x="6137479" y="3733800"/>
              <a:ext cx="343966" cy="914400"/>
            </a:xfrm>
            <a:prstGeom prst="rect">
              <a:avLst/>
            </a:prstGeom>
            <a:noFill/>
          </p:spPr>
        </p:pic>
        <p:pic>
          <p:nvPicPr>
            <p:cNvPr id="1031" name="Picture 7" descr="\\10.18.1.48\cvoprod\CEE\Books_Markpdf\ECONOMICS-131302\PowerPoints\ARt\CEO.tif"/>
            <p:cNvPicPr>
              <a:picLocks noChangeAspect="1" noChangeArrowheads="1"/>
            </p:cNvPicPr>
            <p:nvPr/>
          </p:nvPicPr>
          <p:blipFill>
            <a:blip r:embed="rId7" cstate="print"/>
            <a:srcRect/>
            <a:stretch>
              <a:fillRect/>
            </a:stretch>
          </p:blipFill>
          <p:spPr bwMode="auto">
            <a:xfrm>
              <a:off x="2627071" y="3733800"/>
              <a:ext cx="387866" cy="914400"/>
            </a:xfrm>
            <a:prstGeom prst="rect">
              <a:avLst/>
            </a:prstGeom>
            <a:noFill/>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57200" y="347868"/>
            <a:ext cx="8229600" cy="871332"/>
          </a:xfrm>
        </p:spPr>
        <p:txBody>
          <a:bodyPr>
            <a:normAutofit/>
          </a:bodyPr>
          <a:lstStyle/>
          <a:p>
            <a:pPr eaLnBrk="1" hangingPunct="1"/>
            <a:r>
              <a:rPr lang="en-US" sz="3600" cap="none" dirty="0" smtClean="0">
                <a:ea typeface="ＭＳ Ｐゴシック" pitchFamily="34" charset="-128"/>
              </a:rPr>
              <a:t>Act 6: Fiscal Policy</a:t>
            </a:r>
          </a:p>
        </p:txBody>
      </p:sp>
      <p:sp>
        <p:nvSpPr>
          <p:cNvPr id="26645" name="Text Box 22"/>
          <p:cNvSpPr txBox="1">
            <a:spLocks noChangeArrowheads="1"/>
          </p:cNvSpPr>
          <p:nvPr/>
        </p:nvSpPr>
        <p:spPr bwMode="auto">
          <a:xfrm>
            <a:off x="304800" y="5498068"/>
            <a:ext cx="8534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dirty="0">
                <a:latin typeface="+mj-lt"/>
              </a:rPr>
              <a:t>As each individual loses income and cuts back spending, there is a chain reaction.</a:t>
            </a:r>
          </a:p>
        </p:txBody>
      </p:sp>
      <p:grpSp>
        <p:nvGrpSpPr>
          <p:cNvPr id="46" name="Group 45"/>
          <p:cNvGrpSpPr/>
          <p:nvPr/>
        </p:nvGrpSpPr>
        <p:grpSpPr>
          <a:xfrm>
            <a:off x="1371600" y="1295400"/>
            <a:ext cx="5791200" cy="4114800"/>
            <a:chOff x="1371600" y="1295400"/>
            <a:chExt cx="5791200" cy="4114800"/>
          </a:xfrm>
        </p:grpSpPr>
        <p:sp>
          <p:nvSpPr>
            <p:cNvPr id="26627" name="Line 4"/>
            <p:cNvSpPr>
              <a:spLocks noChangeShapeType="1"/>
            </p:cNvSpPr>
            <p:nvPr/>
          </p:nvSpPr>
          <p:spPr bwMode="auto">
            <a:xfrm flipH="1">
              <a:off x="3124200" y="4343400"/>
              <a:ext cx="7620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34" name="Group 33"/>
            <p:cNvGrpSpPr/>
            <p:nvPr/>
          </p:nvGrpSpPr>
          <p:grpSpPr>
            <a:xfrm>
              <a:off x="3352800" y="4650433"/>
              <a:ext cx="457200" cy="369332"/>
              <a:chOff x="3276600" y="4586287"/>
              <a:chExt cx="457200" cy="369332"/>
            </a:xfrm>
          </p:grpSpPr>
          <p:sp>
            <p:nvSpPr>
              <p:cNvPr id="26628" name="Text Box 5"/>
              <p:cNvSpPr txBox="1">
                <a:spLocks noChangeArrowheads="1"/>
              </p:cNvSpPr>
              <p:nvPr/>
            </p:nvSpPr>
            <p:spPr bwMode="auto">
              <a:xfrm>
                <a:off x="3276600" y="4586287"/>
                <a:ext cx="457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b="1" dirty="0">
                    <a:solidFill>
                      <a:srgbClr val="FF0000"/>
                    </a:solidFill>
                  </a:rPr>
                  <a:t>$$</a:t>
                </a:r>
              </a:p>
            </p:txBody>
          </p:sp>
          <p:sp>
            <p:nvSpPr>
              <p:cNvPr id="26629" name="Line 6"/>
              <p:cNvSpPr>
                <a:spLocks noChangeShapeType="1"/>
              </p:cNvSpPr>
              <p:nvPr/>
            </p:nvSpPr>
            <p:spPr bwMode="auto">
              <a:xfrm>
                <a:off x="3657600" y="46482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26630" name="Line 7"/>
            <p:cNvSpPr>
              <a:spLocks noChangeShapeType="1"/>
            </p:cNvSpPr>
            <p:nvPr/>
          </p:nvSpPr>
          <p:spPr bwMode="auto">
            <a:xfrm flipV="1">
              <a:off x="2819400" y="3352800"/>
              <a:ext cx="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29" name="Group 28"/>
            <p:cNvGrpSpPr/>
            <p:nvPr/>
          </p:nvGrpSpPr>
          <p:grpSpPr>
            <a:xfrm>
              <a:off x="2819400" y="3505200"/>
              <a:ext cx="533400" cy="366713"/>
              <a:chOff x="2895600" y="3429000"/>
              <a:chExt cx="533400" cy="366713"/>
            </a:xfrm>
          </p:grpSpPr>
          <p:sp>
            <p:nvSpPr>
              <p:cNvPr id="26631" name="Text Box 8"/>
              <p:cNvSpPr txBox="1">
                <a:spLocks noChangeArrowheads="1"/>
              </p:cNvSpPr>
              <p:nvPr/>
            </p:nvSpPr>
            <p:spPr bwMode="auto">
              <a:xfrm>
                <a:off x="2895600" y="3429000"/>
                <a:ext cx="533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b="1" dirty="0">
                    <a:solidFill>
                      <a:srgbClr val="FF0000"/>
                    </a:solidFill>
                  </a:rPr>
                  <a:t>$$</a:t>
                </a:r>
              </a:p>
            </p:txBody>
          </p:sp>
          <p:sp>
            <p:nvSpPr>
              <p:cNvPr id="26632" name="Line 9"/>
              <p:cNvSpPr>
                <a:spLocks noChangeShapeType="1"/>
              </p:cNvSpPr>
              <p:nvPr/>
            </p:nvSpPr>
            <p:spPr bwMode="auto">
              <a:xfrm>
                <a:off x="3276600" y="35052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30" name="Group 29"/>
            <p:cNvGrpSpPr/>
            <p:nvPr/>
          </p:nvGrpSpPr>
          <p:grpSpPr>
            <a:xfrm>
              <a:off x="3581400" y="2209800"/>
              <a:ext cx="533400" cy="380999"/>
              <a:chOff x="3429000" y="2133600"/>
              <a:chExt cx="457200" cy="366713"/>
            </a:xfrm>
          </p:grpSpPr>
          <p:sp>
            <p:nvSpPr>
              <p:cNvPr id="26633" name="Text Box 10"/>
              <p:cNvSpPr txBox="1">
                <a:spLocks noChangeArrowheads="1"/>
              </p:cNvSpPr>
              <p:nvPr/>
            </p:nvSpPr>
            <p:spPr bwMode="auto">
              <a:xfrm>
                <a:off x="3429000" y="2133600"/>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b="1" dirty="0">
                    <a:solidFill>
                      <a:srgbClr val="FF0000"/>
                    </a:solidFill>
                  </a:rPr>
                  <a:t>$$</a:t>
                </a:r>
              </a:p>
            </p:txBody>
          </p:sp>
          <p:sp>
            <p:nvSpPr>
              <p:cNvPr id="26634" name="Line 11"/>
              <p:cNvSpPr>
                <a:spLocks noChangeShapeType="1"/>
              </p:cNvSpPr>
              <p:nvPr/>
            </p:nvSpPr>
            <p:spPr bwMode="auto">
              <a:xfrm>
                <a:off x="3810000" y="22098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31" name="Group 30"/>
            <p:cNvGrpSpPr/>
            <p:nvPr/>
          </p:nvGrpSpPr>
          <p:grpSpPr>
            <a:xfrm>
              <a:off x="5181600" y="2286000"/>
              <a:ext cx="457200" cy="366712"/>
              <a:chOff x="4953000" y="2147888"/>
              <a:chExt cx="457200" cy="366712"/>
            </a:xfrm>
          </p:grpSpPr>
          <p:sp>
            <p:nvSpPr>
              <p:cNvPr id="26635" name="Text Box 12"/>
              <p:cNvSpPr txBox="1">
                <a:spLocks noChangeArrowheads="1"/>
              </p:cNvSpPr>
              <p:nvPr/>
            </p:nvSpPr>
            <p:spPr bwMode="auto">
              <a:xfrm>
                <a:off x="4953000" y="2147888"/>
                <a:ext cx="457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b="1">
                    <a:solidFill>
                      <a:srgbClr val="FF0000"/>
                    </a:solidFill>
                  </a:rPr>
                  <a:t>$$</a:t>
                </a:r>
              </a:p>
            </p:txBody>
          </p:sp>
          <p:sp>
            <p:nvSpPr>
              <p:cNvPr id="26636" name="Line 13"/>
              <p:cNvSpPr>
                <a:spLocks noChangeShapeType="1"/>
              </p:cNvSpPr>
              <p:nvPr/>
            </p:nvSpPr>
            <p:spPr bwMode="auto">
              <a:xfrm>
                <a:off x="5334000" y="2224088"/>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33" name="Group 32"/>
            <p:cNvGrpSpPr/>
            <p:nvPr/>
          </p:nvGrpSpPr>
          <p:grpSpPr>
            <a:xfrm>
              <a:off x="6553200" y="3429000"/>
              <a:ext cx="457200" cy="366713"/>
              <a:chOff x="7086600" y="3657600"/>
              <a:chExt cx="457200" cy="366713"/>
            </a:xfrm>
          </p:grpSpPr>
          <p:sp>
            <p:nvSpPr>
              <p:cNvPr id="26637" name="Text Box 14"/>
              <p:cNvSpPr txBox="1">
                <a:spLocks noChangeArrowheads="1"/>
              </p:cNvSpPr>
              <p:nvPr/>
            </p:nvSpPr>
            <p:spPr bwMode="auto">
              <a:xfrm>
                <a:off x="7086600" y="3657600"/>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b="1" dirty="0">
                    <a:solidFill>
                      <a:srgbClr val="FF0000"/>
                    </a:solidFill>
                  </a:rPr>
                  <a:t>$$</a:t>
                </a:r>
              </a:p>
            </p:txBody>
          </p:sp>
          <p:sp>
            <p:nvSpPr>
              <p:cNvPr id="26638" name="Line 15"/>
              <p:cNvSpPr>
                <a:spLocks noChangeShapeType="1"/>
              </p:cNvSpPr>
              <p:nvPr/>
            </p:nvSpPr>
            <p:spPr bwMode="auto">
              <a:xfrm>
                <a:off x="7467600" y="37338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36" name="Group 35"/>
            <p:cNvGrpSpPr/>
            <p:nvPr/>
          </p:nvGrpSpPr>
          <p:grpSpPr>
            <a:xfrm>
              <a:off x="5105400" y="4800600"/>
              <a:ext cx="457200" cy="366713"/>
              <a:chOff x="4953000" y="4724400"/>
              <a:chExt cx="457200" cy="366713"/>
            </a:xfrm>
          </p:grpSpPr>
          <p:sp>
            <p:nvSpPr>
              <p:cNvPr id="26639" name="Text Box 16"/>
              <p:cNvSpPr txBox="1">
                <a:spLocks noChangeArrowheads="1"/>
              </p:cNvSpPr>
              <p:nvPr/>
            </p:nvSpPr>
            <p:spPr bwMode="auto">
              <a:xfrm>
                <a:off x="4953000" y="4724400"/>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b="1" dirty="0">
                    <a:solidFill>
                      <a:srgbClr val="FF0000"/>
                    </a:solidFill>
                  </a:rPr>
                  <a:t>$$</a:t>
                </a:r>
              </a:p>
            </p:txBody>
          </p:sp>
          <p:sp>
            <p:nvSpPr>
              <p:cNvPr id="26640" name="Line 17"/>
              <p:cNvSpPr>
                <a:spLocks noChangeShapeType="1"/>
              </p:cNvSpPr>
              <p:nvPr/>
            </p:nvSpPr>
            <p:spPr bwMode="auto">
              <a:xfrm>
                <a:off x="5334000" y="48006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26641" name="Line 18"/>
            <p:cNvSpPr>
              <a:spLocks noChangeShapeType="1"/>
            </p:cNvSpPr>
            <p:nvPr/>
          </p:nvSpPr>
          <p:spPr bwMode="auto">
            <a:xfrm flipV="1">
              <a:off x="3276600" y="1905000"/>
              <a:ext cx="6858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42" name="Line 19"/>
            <p:cNvSpPr>
              <a:spLocks noChangeShapeType="1"/>
            </p:cNvSpPr>
            <p:nvPr/>
          </p:nvSpPr>
          <p:spPr bwMode="auto">
            <a:xfrm>
              <a:off x="5257800" y="2057400"/>
              <a:ext cx="6858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43" name="Line 20"/>
            <p:cNvSpPr>
              <a:spLocks noChangeShapeType="1"/>
            </p:cNvSpPr>
            <p:nvPr/>
          </p:nvSpPr>
          <p:spPr bwMode="auto">
            <a:xfrm>
              <a:off x="6400800" y="3352800"/>
              <a:ext cx="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44" name="Line 21"/>
            <p:cNvSpPr>
              <a:spLocks noChangeShapeType="1"/>
            </p:cNvSpPr>
            <p:nvPr/>
          </p:nvSpPr>
          <p:spPr bwMode="auto">
            <a:xfrm flipH="1">
              <a:off x="5257800" y="5029200"/>
              <a:ext cx="6858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49" name="Text Box 17"/>
            <p:cNvSpPr txBox="1">
              <a:spLocks noChangeArrowheads="1"/>
            </p:cNvSpPr>
            <p:nvPr/>
          </p:nvSpPr>
          <p:spPr bwMode="auto">
            <a:xfrm>
              <a:off x="1676400" y="4269433"/>
              <a:ext cx="10668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200" dirty="0">
                  <a:latin typeface="+mn-lt"/>
                </a:rPr>
                <a:t>Housewife cuts back on furniture.</a:t>
              </a:r>
            </a:p>
          </p:txBody>
        </p:sp>
        <p:sp>
          <p:nvSpPr>
            <p:cNvPr id="26650" name="Text Box 17"/>
            <p:cNvSpPr txBox="1">
              <a:spLocks noChangeArrowheads="1"/>
            </p:cNvSpPr>
            <p:nvPr/>
          </p:nvSpPr>
          <p:spPr bwMode="auto">
            <a:xfrm>
              <a:off x="1371600" y="2372370"/>
              <a:ext cx="11430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200" dirty="0">
                  <a:latin typeface="+mn-lt"/>
                </a:rPr>
                <a:t>Furniture store worker loses his job, can</a:t>
              </a:r>
              <a:r>
                <a:rPr lang="ja-JP" altLang="en-US" sz="1200" dirty="0">
                  <a:latin typeface="+mn-lt"/>
                </a:rPr>
                <a:t>’</a:t>
              </a:r>
              <a:r>
                <a:rPr lang="en-US" altLang="ja-JP" sz="1200" dirty="0">
                  <a:latin typeface="+mn-lt"/>
                </a:rPr>
                <a:t>t dine out.</a:t>
              </a:r>
              <a:endParaRPr lang="en-US" sz="1200" dirty="0">
                <a:latin typeface="+mn-lt"/>
              </a:endParaRPr>
            </a:p>
          </p:txBody>
        </p:sp>
        <p:sp>
          <p:nvSpPr>
            <p:cNvPr id="26651" name="Text Box 17"/>
            <p:cNvSpPr txBox="1">
              <a:spLocks noChangeArrowheads="1"/>
            </p:cNvSpPr>
            <p:nvPr/>
          </p:nvSpPr>
          <p:spPr bwMode="auto">
            <a:xfrm>
              <a:off x="5105400" y="1371600"/>
              <a:ext cx="2057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200" dirty="0">
                  <a:latin typeface="+mn-lt"/>
                </a:rPr>
                <a:t>Restaurant loses business, but supplies get cheaper.</a:t>
              </a:r>
            </a:p>
          </p:txBody>
        </p:sp>
        <p:pic>
          <p:nvPicPr>
            <p:cNvPr id="5122" name="Picture 2" descr="\\xinchnasbk\CVOPROD\CEE\Books_Markpdf\ECONOMICS-131302\PowerPoints\ARt\restaurant_owner.tif"/>
            <p:cNvPicPr>
              <a:picLocks noChangeAspect="1" noChangeArrowheads="1"/>
            </p:cNvPicPr>
            <p:nvPr/>
          </p:nvPicPr>
          <p:blipFill>
            <a:blip r:embed="rId3" cstate="print"/>
            <a:srcRect/>
            <a:stretch>
              <a:fillRect/>
            </a:stretch>
          </p:blipFill>
          <p:spPr bwMode="auto">
            <a:xfrm>
              <a:off x="4144930" y="1295400"/>
              <a:ext cx="854141" cy="914400"/>
            </a:xfrm>
            <a:prstGeom prst="rect">
              <a:avLst/>
            </a:prstGeom>
            <a:noFill/>
          </p:spPr>
        </p:pic>
        <p:pic>
          <p:nvPicPr>
            <p:cNvPr id="5123" name="Picture 3" descr="\\xinchnasbk\CVOPROD\CEE\Books_Markpdf\ECONOMICS-131302\PowerPoints\ARt\furniture_store_employee.tif"/>
            <p:cNvPicPr>
              <a:picLocks noChangeAspect="1" noChangeArrowheads="1"/>
            </p:cNvPicPr>
            <p:nvPr/>
          </p:nvPicPr>
          <p:blipFill>
            <a:blip r:embed="rId4" cstate="print"/>
            <a:srcRect/>
            <a:stretch>
              <a:fillRect/>
            </a:stretch>
          </p:blipFill>
          <p:spPr bwMode="auto">
            <a:xfrm>
              <a:off x="2514600" y="2362200"/>
              <a:ext cx="781235" cy="914400"/>
            </a:xfrm>
            <a:prstGeom prst="rect">
              <a:avLst/>
            </a:prstGeom>
            <a:noFill/>
          </p:spPr>
        </p:pic>
        <p:pic>
          <p:nvPicPr>
            <p:cNvPr id="5124" name="Picture 4" descr="\\xinchnasbk\CVOPROD\CEE\Books_Markpdf\ECONOMICS-131302\PowerPoints\ARt\house_wife.tif"/>
            <p:cNvPicPr>
              <a:picLocks noChangeAspect="1" noChangeArrowheads="1"/>
            </p:cNvPicPr>
            <p:nvPr/>
          </p:nvPicPr>
          <p:blipFill>
            <a:blip r:embed="rId5" cstate="print"/>
            <a:srcRect/>
            <a:stretch>
              <a:fillRect/>
            </a:stretch>
          </p:blipFill>
          <p:spPr bwMode="auto">
            <a:xfrm>
              <a:off x="2667000" y="4114800"/>
              <a:ext cx="347890" cy="914400"/>
            </a:xfrm>
            <a:prstGeom prst="rect">
              <a:avLst/>
            </a:prstGeom>
            <a:noFill/>
          </p:spPr>
        </p:pic>
        <p:sp>
          <p:nvSpPr>
            <p:cNvPr id="28" name="TextBox 27"/>
            <p:cNvSpPr txBox="1"/>
            <p:nvPr/>
          </p:nvSpPr>
          <p:spPr>
            <a:xfrm>
              <a:off x="3886200" y="3034605"/>
              <a:ext cx="1295400" cy="1384995"/>
            </a:xfrm>
            <a:prstGeom prst="rect">
              <a:avLst/>
            </a:prstGeom>
            <a:noFill/>
          </p:spPr>
          <p:txBody>
            <a:bodyPr wrap="square" rtlCol="0">
              <a:spAutoFit/>
            </a:bodyPr>
            <a:lstStyle/>
            <a:p>
              <a:r>
                <a:rPr lang="en-US" sz="1200" dirty="0" smtClean="0">
                  <a:latin typeface="+mn-lt"/>
                </a:rPr>
                <a:t>During a period of high inflation, the president announces a $200 billion </a:t>
              </a:r>
              <a:br>
                <a:rPr lang="en-US" sz="1200" dirty="0" smtClean="0">
                  <a:latin typeface="+mn-lt"/>
                </a:rPr>
              </a:br>
              <a:r>
                <a:rPr lang="en-US" sz="1200" dirty="0" smtClean="0">
                  <a:latin typeface="+mn-lt"/>
                </a:rPr>
                <a:t>tax increase. What happens?</a:t>
              </a:r>
              <a:endParaRPr lang="en-US" sz="1200" dirty="0">
                <a:latin typeface="+mn-lt"/>
              </a:endParaRPr>
            </a:p>
          </p:txBody>
        </p:sp>
        <p:pic>
          <p:nvPicPr>
            <p:cNvPr id="2050" name="Picture 2" descr="\\10.18.1.48\cvoprod\CEE\Books_Markpdf\ECONOMICS-131302\PowerPoints\ARt\cook.tif"/>
            <p:cNvPicPr>
              <a:picLocks noChangeAspect="1" noChangeArrowheads="1"/>
            </p:cNvPicPr>
            <p:nvPr/>
          </p:nvPicPr>
          <p:blipFill>
            <a:blip r:embed="rId6" cstate="print"/>
            <a:srcRect/>
            <a:stretch>
              <a:fillRect/>
            </a:stretch>
          </p:blipFill>
          <p:spPr bwMode="auto">
            <a:xfrm>
              <a:off x="6248400" y="2362200"/>
              <a:ext cx="343966" cy="914400"/>
            </a:xfrm>
            <a:prstGeom prst="rect">
              <a:avLst/>
            </a:prstGeom>
            <a:noFill/>
          </p:spPr>
        </p:pic>
        <p:pic>
          <p:nvPicPr>
            <p:cNvPr id="2051" name="Picture 3" descr="\\10.18.1.48\cvoprod\CEE\Books_Markpdf\ECONOMICS-131302\PowerPoints\ARt\movie_theatre_employee.tif"/>
            <p:cNvPicPr>
              <a:picLocks noChangeAspect="1" noChangeArrowheads="1"/>
            </p:cNvPicPr>
            <p:nvPr/>
          </p:nvPicPr>
          <p:blipFill>
            <a:blip r:embed="rId7" cstate="print"/>
            <a:srcRect/>
            <a:stretch>
              <a:fillRect/>
            </a:stretch>
          </p:blipFill>
          <p:spPr bwMode="auto">
            <a:xfrm>
              <a:off x="6019800" y="4114800"/>
              <a:ext cx="557536" cy="914400"/>
            </a:xfrm>
            <a:prstGeom prst="rect">
              <a:avLst/>
            </a:prstGeom>
            <a:noFill/>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HSE_Lesson01_ms-co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E-Economics">
      <a:majorFont>
        <a:latin typeface="Trade Gothic LT Std Extended"/>
        <a:ea typeface=""/>
        <a:cs typeface=""/>
      </a:majorFont>
      <a:minorFont>
        <a:latin typeface="Trade Gothic LT Std 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5353</TotalTime>
  <Words>698</Words>
  <Application>Microsoft Office PowerPoint</Application>
  <PresentationFormat>On-screen Show (4:3)</PresentationFormat>
  <Paragraphs>77</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HSE_Lesson01_ms-comp</vt:lpstr>
      <vt:lpstr>Fiscal Policy Acts </vt:lpstr>
      <vt:lpstr>Act 1: Fiscal Policy</vt:lpstr>
      <vt:lpstr>Act 1: Fiscal policy</vt:lpstr>
      <vt:lpstr>Act 2: Fiscal Policy</vt:lpstr>
      <vt:lpstr>Act 3: Fiscal Policy</vt:lpstr>
      <vt:lpstr>Act 4: Fiscal Policy</vt:lpstr>
      <vt:lpstr>Act 5: Fiscal Policy</vt:lpstr>
      <vt:lpstr>Act 6: Fiscal Policy</vt:lpstr>
      <vt:lpstr>Act 6: Fiscal Policy</vt:lpstr>
      <vt:lpstr>Fiscal Policy</vt:lpstr>
    </vt:vector>
  </TitlesOfParts>
  <Company>Mounds View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Policy:  A Chain Reaction</dc:title>
  <dc:creator>0 0</dc:creator>
  <cp:lastModifiedBy>Stephenv</cp:lastModifiedBy>
  <cp:revision>83</cp:revision>
  <cp:lastPrinted>2014-03-18T17:15:18Z</cp:lastPrinted>
  <dcterms:created xsi:type="dcterms:W3CDTF">2014-03-18T18:40:00Z</dcterms:created>
  <dcterms:modified xsi:type="dcterms:W3CDTF">2014-06-17T18:25:02Z</dcterms:modified>
</cp:coreProperties>
</file>